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tif" ContentType="image/t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322" r:id="rId2"/>
    <p:sldId id="323" r:id="rId3"/>
    <p:sldId id="324" r:id="rId4"/>
    <p:sldId id="391" r:id="rId5"/>
    <p:sldId id="400" r:id="rId6"/>
    <p:sldId id="326" r:id="rId7"/>
    <p:sldId id="328" r:id="rId8"/>
    <p:sldId id="329" r:id="rId9"/>
    <p:sldId id="330" r:id="rId10"/>
    <p:sldId id="331" r:id="rId11"/>
    <p:sldId id="332" r:id="rId12"/>
    <p:sldId id="333" r:id="rId13"/>
    <p:sldId id="340" r:id="rId14"/>
    <p:sldId id="341" r:id="rId15"/>
    <p:sldId id="342" r:id="rId16"/>
    <p:sldId id="343" r:id="rId17"/>
    <p:sldId id="344" r:id="rId18"/>
    <p:sldId id="345" r:id="rId19"/>
    <p:sldId id="346" r:id="rId20"/>
    <p:sldId id="347" r:id="rId21"/>
    <p:sldId id="348" r:id="rId22"/>
    <p:sldId id="350" r:id="rId23"/>
    <p:sldId id="351" r:id="rId24"/>
    <p:sldId id="352" r:id="rId25"/>
    <p:sldId id="354" r:id="rId26"/>
    <p:sldId id="355" r:id="rId27"/>
    <p:sldId id="300" r:id="rId28"/>
    <p:sldId id="401" r:id="rId29"/>
    <p:sldId id="394" r:id="rId30"/>
    <p:sldId id="395" r:id="rId31"/>
    <p:sldId id="396" r:id="rId32"/>
    <p:sldId id="397" r:id="rId33"/>
    <p:sldId id="399" r:id="rId34"/>
    <p:sldId id="392" r:id="rId35"/>
    <p:sldId id="301" r:id="rId36"/>
  </p:sldIdLst>
  <p:sldSz cx="9363075" cy="5257800"/>
  <p:notesSz cx="6858000" cy="9144000"/>
  <p:defaultTextStyle>
    <a:lvl1pPr marL="40639" marR="40639" algn="ctr">
      <a:defRPr sz="4200">
        <a:uFill>
          <a:solidFill/>
        </a:uFill>
        <a:latin typeface="+mn-lt"/>
        <a:ea typeface="+mn-ea"/>
        <a:cs typeface="+mn-cs"/>
        <a:sym typeface="Gill Sans"/>
      </a:defRPr>
    </a:lvl1pPr>
    <a:lvl2pPr marL="40639" marR="40639" indent="342900" algn="ctr">
      <a:defRPr sz="4200">
        <a:uFill>
          <a:solidFill/>
        </a:uFill>
        <a:latin typeface="+mn-lt"/>
        <a:ea typeface="+mn-ea"/>
        <a:cs typeface="+mn-cs"/>
        <a:sym typeface="Gill Sans"/>
      </a:defRPr>
    </a:lvl2pPr>
    <a:lvl3pPr marL="40639" marR="40639" indent="685800" algn="ctr">
      <a:defRPr sz="4200">
        <a:uFill>
          <a:solidFill/>
        </a:uFill>
        <a:latin typeface="+mn-lt"/>
        <a:ea typeface="+mn-ea"/>
        <a:cs typeface="+mn-cs"/>
        <a:sym typeface="Gill Sans"/>
      </a:defRPr>
    </a:lvl3pPr>
    <a:lvl4pPr marL="40639" marR="40639" indent="1028700" algn="ctr">
      <a:defRPr sz="4200">
        <a:uFill>
          <a:solidFill/>
        </a:uFill>
        <a:latin typeface="+mn-lt"/>
        <a:ea typeface="+mn-ea"/>
        <a:cs typeface="+mn-cs"/>
        <a:sym typeface="Gill Sans"/>
      </a:defRPr>
    </a:lvl4pPr>
    <a:lvl5pPr marL="40639" marR="40639" indent="1371600" algn="ctr">
      <a:defRPr sz="4200">
        <a:uFill>
          <a:solidFill/>
        </a:uFill>
        <a:latin typeface="+mn-lt"/>
        <a:ea typeface="+mn-ea"/>
        <a:cs typeface="+mn-cs"/>
        <a:sym typeface="Gill Sans"/>
      </a:defRPr>
    </a:lvl5pPr>
    <a:lvl6pPr marL="40639" marR="40639" indent="1714500" algn="ctr">
      <a:defRPr sz="4200">
        <a:uFill>
          <a:solidFill/>
        </a:uFill>
        <a:latin typeface="+mn-lt"/>
        <a:ea typeface="+mn-ea"/>
        <a:cs typeface="+mn-cs"/>
        <a:sym typeface="Gill Sans"/>
      </a:defRPr>
    </a:lvl6pPr>
    <a:lvl7pPr marL="40639" marR="40639" indent="2057400" algn="ctr">
      <a:defRPr sz="4200">
        <a:uFill>
          <a:solidFill/>
        </a:uFill>
        <a:latin typeface="+mn-lt"/>
        <a:ea typeface="+mn-ea"/>
        <a:cs typeface="+mn-cs"/>
        <a:sym typeface="Gill Sans"/>
      </a:defRPr>
    </a:lvl7pPr>
    <a:lvl8pPr marL="40639" marR="40639" indent="2400300" algn="ctr">
      <a:defRPr sz="4200">
        <a:uFill>
          <a:solidFill/>
        </a:uFill>
        <a:latin typeface="+mn-lt"/>
        <a:ea typeface="+mn-ea"/>
        <a:cs typeface="+mn-cs"/>
        <a:sym typeface="Gill Sans"/>
      </a:defRPr>
    </a:lvl8pPr>
    <a:lvl9pPr marL="40639" marR="40639" indent="2743200" algn="ctr">
      <a:defRPr sz="4200">
        <a:uFill>
          <a:solidFill/>
        </a:uFill>
        <a:latin typeface="+mn-lt"/>
        <a:ea typeface="+mn-ea"/>
        <a:cs typeface="+mn-cs"/>
        <a:sym typeface="Gill San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8F44A2F1-9E1F-4B54-A3A2-5F16C0AD49E2}" styleName="">
    <a:tblBg/>
    <a:wholeTbl>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Helvetica"/>
          <a:ea typeface="Helvetica"/>
          <a:cs typeface="Helvetica"/>
        </a:font>
        <a:srgbClr val="FFFFFF"/>
      </a:tcTxStyle>
      <a:tcStyle>
        <a:tcBdr>
          <a:left>
            <a:ln w="28575"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Col>
    <a:la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28575"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lastRow>
    <a:fir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28575"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FFFF">
              <a:alpha val="35000"/>
            </a:srgbClr>
          </a:solidFill>
        </a:fill>
      </a:tcStyle>
    </a:firstRow>
  </a:tblStyle>
  <a:tblStyle styleId="{D51ADE6A-740E-44AE-83CC-AE7238B6C88D}" styleName="">
    <a:tblBg/>
    <a:wholeTbl>
      <a:tcTxStyle b="off" i="off">
        <a:font>
          <a:latin typeface="Helvetica"/>
          <a:ea typeface="Helvetica"/>
          <a:cs typeface="Helvetic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Helvetica"/>
          <a:ea typeface="Helvetica"/>
          <a:cs typeface="Helvetica"/>
        </a:font>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
          <a:latin typeface="Helvetica"/>
          <a:ea typeface="Helvetica"/>
          <a:cs typeface="Helvetic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
          <a:latin typeface="Helvetica"/>
          <a:ea typeface="Helvetica"/>
          <a:cs typeface="Helvetica"/>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5" d="100"/>
          <a:sy n="105" d="100"/>
        </p:scale>
        <p:origin x="-440" y="-96"/>
      </p:cViewPr>
      <p:guideLst>
        <p:guide orient="horz" pos="1656"/>
        <p:guide pos="2949"/>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50" name="Shape 15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720950128"/>
      </p:ext>
    </p:extLst>
  </p:cSld>
  <p:clrMap bg1="lt1" tx1="dk1" bg2="lt2" tx2="dk2" accent1="accent1" accent2="accent2" accent3="accent3" accent4="accent4" accent5="accent5" accent6="accent6" hlink="hlink" folHlink="folHlink"/>
  <p:notesStyle>
    <a:lvl1pPr defTabSz="584200">
      <a:defRPr sz="2200">
        <a:latin typeface="Lucida Grande"/>
        <a:ea typeface="Lucida Grande"/>
        <a:cs typeface="Lucida Grande"/>
        <a:sym typeface="Lucida Grande"/>
      </a:defRPr>
    </a:lvl1pPr>
    <a:lvl2pPr indent="228600" defTabSz="584200">
      <a:defRPr sz="2200">
        <a:latin typeface="Lucida Grande"/>
        <a:ea typeface="Lucida Grande"/>
        <a:cs typeface="Lucida Grande"/>
        <a:sym typeface="Lucida Grande"/>
      </a:defRPr>
    </a:lvl2pPr>
    <a:lvl3pPr indent="457200" defTabSz="584200">
      <a:defRPr sz="2200">
        <a:latin typeface="Lucida Grande"/>
        <a:ea typeface="Lucida Grande"/>
        <a:cs typeface="Lucida Grande"/>
        <a:sym typeface="Lucida Grande"/>
      </a:defRPr>
    </a:lvl3pPr>
    <a:lvl4pPr indent="685800" defTabSz="584200">
      <a:defRPr sz="2200">
        <a:latin typeface="Lucida Grande"/>
        <a:ea typeface="Lucida Grande"/>
        <a:cs typeface="Lucida Grande"/>
        <a:sym typeface="Lucida Grande"/>
      </a:defRPr>
    </a:lvl4pPr>
    <a:lvl5pPr indent="914400" defTabSz="584200">
      <a:defRPr sz="2200">
        <a:latin typeface="Lucida Grande"/>
        <a:ea typeface="Lucida Grande"/>
        <a:cs typeface="Lucida Grande"/>
        <a:sym typeface="Lucida Grande"/>
      </a:defRPr>
    </a:lvl5pPr>
    <a:lvl6pPr indent="1143000" defTabSz="584200">
      <a:defRPr sz="2200">
        <a:latin typeface="Lucida Grande"/>
        <a:ea typeface="Lucida Grande"/>
        <a:cs typeface="Lucida Grande"/>
        <a:sym typeface="Lucida Grande"/>
      </a:defRPr>
    </a:lvl6pPr>
    <a:lvl7pPr indent="1371600" defTabSz="584200">
      <a:defRPr sz="2200">
        <a:latin typeface="Lucida Grande"/>
        <a:ea typeface="Lucida Grande"/>
        <a:cs typeface="Lucida Grande"/>
        <a:sym typeface="Lucida Grande"/>
      </a:defRPr>
    </a:lvl7pPr>
    <a:lvl8pPr indent="1600200" defTabSz="584200">
      <a:defRPr sz="2200">
        <a:latin typeface="Lucida Grande"/>
        <a:ea typeface="Lucida Grande"/>
        <a:cs typeface="Lucida Grande"/>
        <a:sym typeface="Lucida Grande"/>
      </a:defRPr>
    </a:lvl8pPr>
    <a:lvl9pPr indent="1828800" defTabSz="584200">
      <a:defRPr sz="22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 name="Shape 301"/>
          <p:cNvSpPr>
            <a:spLocks noGrp="1" noRot="1" noChangeAspect="1"/>
          </p:cNvSpPr>
          <p:nvPr>
            <p:ph type="sldImg"/>
          </p:nvPr>
        </p:nvSpPr>
        <p:spPr>
          <a:xfrm>
            <a:off x="376238" y="685800"/>
            <a:ext cx="6105525" cy="3429000"/>
          </a:xfrm>
          <a:prstGeom prst="rect">
            <a:avLst/>
          </a:prstGeom>
        </p:spPr>
        <p:txBody>
          <a:bodyPr/>
          <a:lstStyle/>
          <a:p>
            <a:pPr lvl="0"/>
            <a:endParaRPr/>
          </a:p>
        </p:txBody>
      </p:sp>
      <p:sp>
        <p:nvSpPr>
          <p:cNvPr id="302" name="Shape 302"/>
          <p:cNvSpPr>
            <a:spLocks noGrp="1"/>
          </p:cNvSpPr>
          <p:nvPr>
            <p:ph type="body" sz="quarter" idx="1"/>
          </p:nvPr>
        </p:nvSpPr>
        <p:spPr>
          <a:prstGeom prst="rect">
            <a:avLst/>
          </a:prstGeom>
        </p:spPr>
        <p:txBody>
          <a:bodyPr/>
          <a:lstStyle>
            <a:lvl1pPr marL="198426" indent="-157786">
              <a:buClr>
                <a:srgbClr val="000000"/>
              </a:buClr>
              <a:buSzPct val="69000"/>
              <a:buFont typeface="Lucida Grande"/>
              <a:buChar char="-"/>
            </a:lvl1pPr>
          </a:lstStyle>
          <a:p>
            <a:pPr lvl="0">
              <a:defRPr sz="1800"/>
            </a:pPr>
            <a:r>
              <a:rPr sz="2200" dirty="0"/>
              <a:t>Feedback is a part of the GA experience.  It is used to tweak the DAT experience from instance to instance.  Helps instructors know what’s working well and what can be improved.  Your producer, Daniel also communicates feedback to the appropriate teams that work behind the scenes at GA.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ti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ti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ti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6" name="Shape 6"/>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7" name="Shape 7"/>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4_Title">
    <p:bg>
      <p:bgPr>
        <a:solidFill>
          <a:srgbClr val="000000"/>
        </a:solidFill>
        <a:effectLst/>
      </p:bgPr>
    </p:bg>
    <p:spTree>
      <p:nvGrpSpPr>
        <p:cNvPr id="1" name=""/>
        <p:cNvGrpSpPr/>
        <p:nvPr/>
      </p:nvGrpSpPr>
      <p:grpSpPr>
        <a:xfrm>
          <a:off x="0" y="0"/>
          <a:ext cx="0" cy="0"/>
          <a:chOff x="0" y="0"/>
          <a:chExt cx="0" cy="0"/>
        </a:xfrm>
      </p:grpSpPr>
      <p:sp>
        <p:nvSpPr>
          <p:cNvPr id="53" name="Shape 53"/>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4" name="Shape 54"/>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pic>
        <p:nvPicPr>
          <p:cNvPr id="55" name="image.png"/>
          <p:cNvPicPr/>
          <p:nvPr/>
        </p:nvPicPr>
        <p:blipFill>
          <a:blip r:embed="rId2">
            <a:extLst/>
          </a:blip>
          <a:stretch>
            <a:fillRect/>
          </a:stretch>
        </p:blipFill>
        <p:spPr>
          <a:xfrm>
            <a:off x="457200" y="579437"/>
            <a:ext cx="2038350" cy="219076"/>
          </a:xfrm>
          <a:prstGeom prst="rect">
            <a:avLst/>
          </a:prstGeom>
          <a:ln w="12700">
            <a:miter lim="400000"/>
          </a:ln>
        </p:spPr>
      </p:pic>
    </p:spTree>
  </p:cSld>
  <p:clrMapOvr>
    <a:masterClrMapping/>
  </p:clrMapOvr>
  <p:transition xmlns:p14="http://schemas.microsoft.com/office/powerpoint/2010/mai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5_Title">
    <p:bg>
      <p:bgPr>
        <a:solidFill>
          <a:srgbClr val="000000"/>
        </a:solidFill>
        <a:effectLst/>
      </p:bgPr>
    </p:bg>
    <p:spTree>
      <p:nvGrpSpPr>
        <p:cNvPr id="1" name=""/>
        <p:cNvGrpSpPr/>
        <p:nvPr/>
      </p:nvGrpSpPr>
      <p:grpSpPr>
        <a:xfrm>
          <a:off x="0" y="0"/>
          <a:ext cx="0" cy="0"/>
          <a:chOff x="0" y="0"/>
          <a:chExt cx="0" cy="0"/>
        </a:xfrm>
      </p:grpSpPr>
      <p:sp>
        <p:nvSpPr>
          <p:cNvPr id="57" name="Shape 57"/>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8" name="Shape 58"/>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9" name="Shape 59"/>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Agenda copy 2">
    <p:spTree>
      <p:nvGrpSpPr>
        <p:cNvPr id="1" name=""/>
        <p:cNvGrpSpPr/>
        <p:nvPr/>
      </p:nvGrpSpPr>
      <p:grpSpPr>
        <a:xfrm>
          <a:off x="0" y="0"/>
          <a:ext cx="0" cy="0"/>
          <a:chOff x="0" y="0"/>
          <a:chExt cx="0" cy="0"/>
        </a:xfrm>
      </p:grpSpPr>
      <p:sp>
        <p:nvSpPr>
          <p:cNvPr id="61" name="Shape 6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3_Title copy">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3_Title copy 1">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2_Title copy">
    <p:bg>
      <p:bgPr>
        <a:solidFill>
          <a:srgbClr val="000000"/>
        </a:solidFill>
        <a:effectLst/>
      </p:bgPr>
    </p:bg>
    <p:spTree>
      <p:nvGrpSpPr>
        <p:cNvPr id="1" name=""/>
        <p:cNvGrpSpPr/>
        <p:nvPr/>
      </p:nvGrpSpPr>
      <p:grpSpPr>
        <a:xfrm>
          <a:off x="0" y="0"/>
          <a:ext cx="0" cy="0"/>
          <a:chOff x="0" y="0"/>
          <a:chExt cx="0" cy="0"/>
        </a:xfrm>
      </p:grpSpPr>
      <p:sp>
        <p:nvSpPr>
          <p:cNvPr id="65" name="Shape 65"/>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66" name="Shape 66"/>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67" name="Shape 67"/>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2_Title copy 1">
    <p:bg>
      <p:bgPr>
        <a:solidFill>
          <a:srgbClr val="000000"/>
        </a:solidFill>
        <a:effectLst/>
      </p:bgPr>
    </p:bg>
    <p:spTree>
      <p:nvGrpSpPr>
        <p:cNvPr id="1" name=""/>
        <p:cNvGrpSpPr/>
        <p:nvPr/>
      </p:nvGrpSpPr>
      <p:grpSpPr>
        <a:xfrm>
          <a:off x="0" y="0"/>
          <a:ext cx="0" cy="0"/>
          <a:chOff x="0" y="0"/>
          <a:chExt cx="0" cy="0"/>
        </a:xfrm>
      </p:grpSpPr>
      <p:sp>
        <p:nvSpPr>
          <p:cNvPr id="69" name="Shape 69"/>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70" name="Shape 70"/>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71" name="Shape 71"/>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x">
  <p:cSld name="Body copy – bulleted rev">
    <p:bg>
      <p:bgPr>
        <a:solidFill>
          <a:srgbClr val="000000"/>
        </a:solidFill>
        <a:effectLst/>
      </p:bgPr>
    </p:bg>
    <p:spTree>
      <p:nvGrpSpPr>
        <p:cNvPr id="1" name=""/>
        <p:cNvGrpSpPr/>
        <p:nvPr/>
      </p:nvGrpSpPr>
      <p:grpSpPr>
        <a:xfrm>
          <a:off x="0" y="0"/>
          <a:ext cx="0" cy="0"/>
          <a:chOff x="0" y="0"/>
          <a:chExt cx="0" cy="0"/>
        </a:xfrm>
      </p:grpSpPr>
      <p:sp>
        <p:nvSpPr>
          <p:cNvPr id="73" name="Shape 73"/>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74" name="Shape 74"/>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GA location map">
    <p:spTree>
      <p:nvGrpSpPr>
        <p:cNvPr id="1" name=""/>
        <p:cNvGrpSpPr/>
        <p:nvPr/>
      </p:nvGrpSpPr>
      <p:grpSpPr>
        <a:xfrm>
          <a:off x="0" y="0"/>
          <a:ext cx="0" cy="0"/>
          <a:chOff x="0" y="0"/>
          <a:chExt cx="0" cy="0"/>
        </a:xfrm>
      </p:grpSpPr>
      <p:sp>
        <p:nvSpPr>
          <p:cNvPr id="77" name="Shape 77"/>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78" name="Shape 78"/>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79" name="Shape 79"/>
          <p:cNvSpPr/>
          <p:nvPr/>
        </p:nvSpPr>
        <p:spPr>
          <a:xfrm>
            <a:off x="894278" y="706516"/>
            <a:ext cx="3705107" cy="17780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marL="0" marR="0" algn="l" defTabSz="1524000">
              <a:lnSpc>
                <a:spcPct val="110000"/>
              </a:lnSpc>
              <a:buFont typeface="Lucida Grande"/>
              <a:defRPr sz="1200">
                <a:latin typeface="Helvetica"/>
                <a:ea typeface="Helvetica"/>
                <a:cs typeface="Helvetica"/>
                <a:sym typeface="Helvetica"/>
              </a:defRPr>
            </a:lvl1pPr>
          </a:lstStyle>
          <a:p>
            <a:pPr lvl="0">
              <a:defRPr sz="1800">
                <a:uFillTx/>
              </a:defRPr>
            </a:pPr>
            <a:r>
              <a:rPr sz="1200">
                <a:uFill>
                  <a:solidFill/>
                </a:uFill>
              </a:rPr>
              <a:t>General Assembly campus locations</a:t>
            </a:r>
          </a:p>
        </p:txBody>
      </p:sp>
      <p:pic>
        <p:nvPicPr>
          <p:cNvPr id="80" name="svg&gt;.pdf"/>
          <p:cNvPicPr/>
          <p:nvPr/>
        </p:nvPicPr>
        <p:blipFill>
          <a:blip r:embed="rId2">
            <a:extLst/>
          </a:blip>
          <a:stretch>
            <a:fillRect/>
          </a:stretch>
        </p:blipFill>
        <p:spPr>
          <a:xfrm>
            <a:off x="910708" y="1109795"/>
            <a:ext cx="7568975" cy="3417571"/>
          </a:xfrm>
          <a:prstGeom prst="rect">
            <a:avLst/>
          </a:prstGeom>
          <a:ln w="12700">
            <a:miter lim="400000"/>
          </a:ln>
        </p:spPr>
      </p:pic>
    </p:spTree>
  </p:cSld>
  <p:clrMapOvr>
    <a:masterClrMapping/>
  </p:clrMapOvr>
  <p:transition xmlns:p14="http://schemas.microsoft.com/office/powerpoint/2010/mai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82" name="Shape 82"/>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83" name="Shape 83"/>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1_Title">
    <p:bg>
      <p:bgPr>
        <a:solidFill>
          <a:srgbClr val="000000"/>
        </a:solidFill>
        <a:effectLst/>
      </p:bgPr>
    </p:bg>
    <p:spTree>
      <p:nvGrpSpPr>
        <p:cNvPr id="1" name=""/>
        <p:cNvGrpSpPr/>
        <p:nvPr/>
      </p:nvGrpSpPr>
      <p:grpSpPr>
        <a:xfrm>
          <a:off x="0" y="0"/>
          <a:ext cx="0" cy="0"/>
          <a:chOff x="0" y="0"/>
          <a:chExt cx="0" cy="0"/>
        </a:xfrm>
      </p:grpSpPr>
      <p:sp>
        <p:nvSpPr>
          <p:cNvPr id="11" name="Shape 11"/>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12" name="Shape 12"/>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p:bg>
      <p:bgPr>
        <a:solidFill>
          <a:srgbClr val="000000"/>
        </a:solidFill>
        <a:effectLst/>
      </p:bgPr>
    </p:bg>
    <p:spTree>
      <p:nvGrpSpPr>
        <p:cNvPr id="1" name=""/>
        <p:cNvGrpSpPr/>
        <p:nvPr/>
      </p:nvGrpSpPr>
      <p:grpSpPr>
        <a:xfrm>
          <a:off x="0" y="0"/>
          <a:ext cx="0" cy="0"/>
          <a:chOff x="0" y="0"/>
          <a:chExt cx="0" cy="0"/>
        </a:xfrm>
      </p:grpSpPr>
      <p:sp>
        <p:nvSpPr>
          <p:cNvPr id="89" name="Shape 89"/>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0" name="Shape 90"/>
          <p:cNvSpPr/>
          <p:nvPr/>
        </p:nvSpPr>
        <p:spPr>
          <a:xfrm>
            <a:off x="1928780" y="4150591"/>
            <a:ext cx="5516542"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1" name="Shape 91"/>
          <p:cNvSpPr/>
          <p:nvPr/>
        </p:nvSpPr>
        <p:spPr>
          <a:xfrm>
            <a:off x="887718" y="4729026"/>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Heading and footer">
    <p:spTree>
      <p:nvGrpSpPr>
        <p:cNvPr id="1" name=""/>
        <p:cNvGrpSpPr/>
        <p:nvPr/>
      </p:nvGrpSpPr>
      <p:grpSpPr>
        <a:xfrm>
          <a:off x="0" y="0"/>
          <a:ext cx="0" cy="0"/>
          <a:chOff x="0" y="0"/>
          <a:chExt cx="0" cy="0"/>
        </a:xfrm>
      </p:grpSpPr>
      <p:sp>
        <p:nvSpPr>
          <p:cNvPr id="93" name="Shape 93"/>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4" name="Shape 94"/>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Body copy - bulleted red">
    <p:bg>
      <p:bgPr>
        <a:solidFill>
          <a:srgbClr val="ED332F"/>
        </a:solidFill>
        <a:effectLst/>
      </p:bgPr>
    </p:bg>
    <p:spTree>
      <p:nvGrpSpPr>
        <p:cNvPr id="1" name=""/>
        <p:cNvGrpSpPr/>
        <p:nvPr/>
      </p:nvGrpSpPr>
      <p:grpSpPr>
        <a:xfrm>
          <a:off x="0" y="0"/>
          <a:ext cx="0" cy="0"/>
          <a:chOff x="0" y="0"/>
          <a:chExt cx="0" cy="0"/>
        </a:xfrm>
      </p:grpSpPr>
      <p:sp>
        <p:nvSpPr>
          <p:cNvPr id="96" name="Shape 96"/>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97" name="Shape 97"/>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109" name="Shape 109"/>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10" name="Shape 110"/>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x">
  <p:cSld name="Heading and footer">
    <p:spTree>
      <p:nvGrpSpPr>
        <p:cNvPr id="1" name=""/>
        <p:cNvGrpSpPr/>
        <p:nvPr/>
      </p:nvGrpSpPr>
      <p:grpSpPr>
        <a:xfrm>
          <a:off x="0" y="0"/>
          <a:ext cx="0" cy="0"/>
          <a:chOff x="0" y="0"/>
          <a:chExt cx="0" cy="0"/>
        </a:xfrm>
      </p:grpSpPr>
      <p:sp>
        <p:nvSpPr>
          <p:cNvPr id="116" name="Shape 116"/>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17" name="Shape 117"/>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x">
  <p:cSld name="Large text_rev red">
    <p:bg>
      <p:bgPr>
        <a:solidFill>
          <a:srgbClr val="ED332F"/>
        </a:solidFill>
        <a:effectLst/>
      </p:bgPr>
    </p:bg>
    <p:spTree>
      <p:nvGrpSpPr>
        <p:cNvPr id="1" name=""/>
        <p:cNvGrpSpPr/>
        <p:nvPr/>
      </p:nvGrpSpPr>
      <p:grpSpPr>
        <a:xfrm>
          <a:off x="0" y="0"/>
          <a:ext cx="0" cy="0"/>
          <a:chOff x="0" y="0"/>
          <a:chExt cx="0" cy="0"/>
        </a:xfrm>
      </p:grpSpPr>
      <p:sp>
        <p:nvSpPr>
          <p:cNvPr id="123" name="Shape 123"/>
          <p:cNvSpPr/>
          <p:nvPr/>
        </p:nvSpPr>
        <p:spPr>
          <a:xfrm flipV="1">
            <a:off x="898552" y="566252"/>
            <a:ext cx="588890" cy="1"/>
          </a:xfrm>
          <a:prstGeom prst="line">
            <a:avLst/>
          </a:prstGeom>
          <a:ln w="889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4" name="Shape 124"/>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5" name="Shape 125"/>
          <p:cNvSpPr>
            <a:spLocks noGrp="1"/>
          </p:cNvSpPr>
          <p:nvPr>
            <p:ph type="sldNum" sz="quarter" idx="2"/>
          </p:nvPr>
        </p:nvSpPr>
        <p:spPr>
          <a:xfrm>
            <a:off x="886062" y="4722266"/>
            <a:ext cx="130694" cy="351408"/>
          </a:xfrm>
          <a:prstGeom prst="rect">
            <a:avLst/>
          </a:prstGeom>
          <a:ln>
            <a:round/>
          </a:ln>
        </p:spPr>
        <p:txBody>
          <a:bodyPr>
            <a:spAutoFit/>
          </a:bodyPr>
          <a:lstStyle>
            <a:lvl1pPr algn="l" defTabSz="1435100">
              <a:lnSpc>
                <a:spcPts val="3200"/>
              </a:lnSpc>
              <a:defRPr sz="900" spc="-36">
                <a:solidFill>
                  <a:srgbClr val="FFFFFF"/>
                </a:solid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x">
  <p:cSld name="Title – rev">
    <p:bg>
      <p:bgPr>
        <a:solidFill>
          <a:srgbClr val="000000"/>
        </a:solidFill>
        <a:effectLst/>
      </p:bgPr>
    </p:bg>
    <p:spTree>
      <p:nvGrpSpPr>
        <p:cNvPr id="1" name=""/>
        <p:cNvGrpSpPr/>
        <p:nvPr/>
      </p:nvGrpSpPr>
      <p:grpSpPr>
        <a:xfrm>
          <a:off x="0" y="0"/>
          <a:ext cx="0" cy="0"/>
          <a:chOff x="0" y="0"/>
          <a:chExt cx="0" cy="0"/>
        </a:xfrm>
      </p:grpSpPr>
      <p:sp>
        <p:nvSpPr>
          <p:cNvPr id="127" name="Shape 127"/>
          <p:cNvSpPr/>
          <p:nvPr/>
        </p:nvSpPr>
        <p:spPr>
          <a:xfrm flipV="1">
            <a:off x="885658" y="562051"/>
            <a:ext cx="7593264" cy="2"/>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28" name="Shape 128"/>
          <p:cNvSpPr/>
          <p:nvPr/>
        </p:nvSpPr>
        <p:spPr>
          <a:xfrm>
            <a:off x="887718" y="4729026"/>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x">
  <p:cSld name="Divider – rev">
    <p:bg>
      <p:bgPr>
        <a:solidFill>
          <a:srgbClr val="000000"/>
        </a:solidFill>
        <a:effectLst/>
      </p:bgPr>
    </p:bg>
    <p:spTree>
      <p:nvGrpSpPr>
        <p:cNvPr id="1" name=""/>
        <p:cNvGrpSpPr/>
        <p:nvPr/>
      </p:nvGrpSpPr>
      <p:grpSpPr>
        <a:xfrm>
          <a:off x="0" y="0"/>
          <a:ext cx="0" cy="0"/>
          <a:chOff x="0" y="0"/>
          <a:chExt cx="0" cy="0"/>
        </a:xfrm>
      </p:grpSpPr>
      <p:sp>
        <p:nvSpPr>
          <p:cNvPr id="143" name="Shape 143"/>
          <p:cNvSpPr/>
          <p:nvPr/>
        </p:nvSpPr>
        <p:spPr>
          <a:xfrm flipV="1">
            <a:off x="885658" y="562051"/>
            <a:ext cx="7593264" cy="1"/>
          </a:xfrm>
          <a:prstGeom prst="line">
            <a:avLst/>
          </a:prstGeom>
          <a:ln w="114300">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4" name="Shape 144"/>
          <p:cNvSpPr/>
          <p:nvPr/>
        </p:nvSpPr>
        <p:spPr>
          <a:xfrm>
            <a:off x="887718" y="4852255"/>
            <a:ext cx="7596376" cy="1"/>
          </a:xfrm>
          <a:prstGeom prst="line">
            <a:avLst/>
          </a:prstGeom>
          <a:ln w="3175">
            <a:solidFill>
              <a:srgbClr val="FFFFFF"/>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Tree>
  </p:cSld>
  <p:clrMapOvr>
    <a:masterClrMapping/>
  </p:clrMapOvr>
  <p:transition xmlns:p14="http://schemas.microsoft.com/office/powerpoint/2010/main" spd="med"/>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x">
  <p:cSld name="Presenter info">
    <p:spTree>
      <p:nvGrpSpPr>
        <p:cNvPr id="1" name=""/>
        <p:cNvGrpSpPr/>
        <p:nvPr/>
      </p:nvGrpSpPr>
      <p:grpSpPr>
        <a:xfrm>
          <a:off x="0" y="0"/>
          <a:ext cx="0" cy="0"/>
          <a:chOff x="0" y="0"/>
          <a:chExt cx="0" cy="0"/>
        </a:xfrm>
      </p:grpSpPr>
      <p:sp>
        <p:nvSpPr>
          <p:cNvPr id="146" name="Shape 146"/>
          <p:cNvSpPr/>
          <p:nvPr/>
        </p:nvSpPr>
        <p:spPr>
          <a:xfrm flipV="1">
            <a:off x="898552" y="566252"/>
            <a:ext cx="588890" cy="1"/>
          </a:xfrm>
          <a:prstGeom prst="line">
            <a:avLst/>
          </a:prstGeom>
          <a:ln w="88900">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7" name="Shape 147"/>
          <p:cNvSpPr/>
          <p:nvPr/>
        </p:nvSpPr>
        <p:spPr>
          <a:xfrm>
            <a:off x="887718" y="4852255"/>
            <a:ext cx="7596376" cy="1"/>
          </a:xfrm>
          <a:prstGeom prst="line">
            <a:avLst/>
          </a:prstGeom>
          <a:ln w="3175">
            <a:solidFill/>
            <a:miter lim="400000"/>
          </a:ln>
        </p:spPr>
        <p:txBody>
          <a:bodyPr lIns="0" tIns="0" rIns="0" bIns="0"/>
          <a:lstStyle/>
          <a:p>
            <a:pPr marL="0" marR="0" lvl="0" algn="l" defTabSz="457200">
              <a:defRPr sz="700">
                <a:uFillTx/>
                <a:latin typeface="Helvetica"/>
                <a:ea typeface="Helvetica"/>
                <a:cs typeface="Helvetica"/>
                <a:sym typeface="Helvetica"/>
              </a:defRPr>
            </a:pPr>
            <a:endParaRPr/>
          </a:p>
        </p:txBody>
      </p:sp>
      <p:sp>
        <p:nvSpPr>
          <p:cNvPr id="148" name="Shape 148"/>
          <p:cNvSpPr>
            <a:spLocks noGrp="1"/>
          </p:cNvSpPr>
          <p:nvPr>
            <p:ph idx="3"/>
          </p:nvPr>
        </p:nvSpPr>
        <p:spPr>
          <a:xfrm>
            <a:off x="894278" y="1273069"/>
            <a:ext cx="1470542" cy="1807370"/>
          </a:xfrm>
          <a:prstGeom prst="rect">
            <a:avLst/>
          </a:prstGeom>
          <a:ln w="12700">
            <a:miter lim="400000"/>
          </a:ln>
        </p:spPr>
        <p:txBody>
          <a:bodyPr lIns="32861" tIns="32861" rIns="32861" bIns="32861" anchor="ctr"/>
          <a:lstStyle/>
          <a:p>
            <a:pPr marL="0" marR="0" lvl="0" indent="0" defTabSz="1435100">
              <a:lnSpc>
                <a:spcPct val="100000"/>
              </a:lnSpc>
              <a:buClrTx/>
              <a:buSzTx/>
              <a:buFontTx/>
              <a:buNone/>
              <a:defRPr sz="1400"/>
            </a:pPr>
            <a:endParaRP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2_Title">
    <p:bg>
      <p:bgPr>
        <a:solidFill>
          <a:srgbClr val="000000"/>
        </a:solidFill>
        <a:effectLst/>
      </p:bgPr>
    </p:bg>
    <p:spTree>
      <p:nvGrpSpPr>
        <p:cNvPr id="1" name=""/>
        <p:cNvGrpSpPr/>
        <p:nvPr/>
      </p:nvGrpSpPr>
      <p:grpSpPr>
        <a:xfrm>
          <a:off x="0" y="0"/>
          <a:ext cx="0" cy="0"/>
          <a:chOff x="0" y="0"/>
          <a:chExt cx="0" cy="0"/>
        </a:xfrm>
      </p:grpSpPr>
      <p:sp>
        <p:nvSpPr>
          <p:cNvPr id="14" name="Shape 14"/>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15" name="Shape 15"/>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pic>
        <p:nvPicPr>
          <p:cNvPr id="16" name="image.png"/>
          <p:cNvPicPr/>
          <p:nvPr/>
        </p:nvPicPr>
        <p:blipFill>
          <a:blip r:embed="rId2">
            <a:extLst/>
          </a:blip>
          <a:stretch>
            <a:fillRect/>
          </a:stretch>
        </p:blipFill>
        <p:spPr>
          <a:xfrm>
            <a:off x="457200" y="579437"/>
            <a:ext cx="2038350" cy="219076"/>
          </a:xfrm>
          <a:prstGeom prst="rect">
            <a:avLst/>
          </a:prstGeom>
          <a:ln w="12700">
            <a:miter lim="400000"/>
          </a:ln>
        </p:spPr>
      </p:pic>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3_Title">
    <p:bg>
      <p:bgPr>
        <a:solidFill>
          <a:srgbClr val="000000"/>
        </a:solidFill>
        <a:effectLst/>
      </p:bgPr>
    </p:bg>
    <p:spTree>
      <p:nvGrpSpPr>
        <p:cNvPr id="1" name=""/>
        <p:cNvGrpSpPr/>
        <p:nvPr/>
      </p:nvGrpSpPr>
      <p:grpSpPr>
        <a:xfrm>
          <a:off x="0" y="0"/>
          <a:ext cx="0" cy="0"/>
          <a:chOff x="0" y="0"/>
          <a:chExt cx="0" cy="0"/>
        </a:xfrm>
      </p:grpSpPr>
      <p:sp>
        <p:nvSpPr>
          <p:cNvPr id="18" name="Shape 18"/>
          <p:cNvSpPr/>
          <p:nvPr/>
        </p:nvSpPr>
        <p:spPr>
          <a:xfrm>
            <a:off x="457200" y="487362"/>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19" name="Shape 19"/>
          <p:cNvSpPr/>
          <p:nvPr/>
        </p:nvSpPr>
        <p:spPr>
          <a:xfrm>
            <a:off x="457200" y="908050"/>
            <a:ext cx="8448675" cy="1588"/>
          </a:xfrm>
          <a:prstGeom prst="line">
            <a:avLst/>
          </a:prstGeom>
          <a:ln w="6350">
            <a:solidFill>
              <a:srgbClr val="FFFFFF"/>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20" name="Shape 20"/>
          <p:cNvSpPr>
            <a:spLocks noGrp="1"/>
          </p:cNvSpPr>
          <p:nvPr>
            <p:ph type="sldNum" sz="quarter" idx="2"/>
          </p:nvPr>
        </p:nvSpPr>
        <p:spPr>
          <a:xfrm>
            <a:off x="8414810" y="458787"/>
            <a:ext cx="337605" cy="355601"/>
          </a:xfrm>
          <a:prstGeom prst="rect">
            <a:avLst/>
          </a:prstGeom>
        </p:spPr>
        <p:txBody>
          <a:bodyPr anchor="t"/>
          <a:lstStyle>
            <a:lvl1pPr>
              <a:defRPr>
                <a:solidFill>
                  <a:srgbClr val="FFFFFF"/>
                </a:solidFill>
                <a:uFill>
                  <a:solidFill>
                    <a:srgbClr val="FFFFFF"/>
                  </a:solidFill>
                </a:uFill>
              </a:defRPr>
            </a:lvl1p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2_Agenda">
    <p:spTree>
      <p:nvGrpSpPr>
        <p:cNvPr id="1" name=""/>
        <p:cNvGrpSpPr/>
        <p:nvPr/>
      </p:nvGrpSpPr>
      <p:grpSpPr>
        <a:xfrm>
          <a:off x="0" y="0"/>
          <a:ext cx="0" cy="0"/>
          <a:chOff x="0" y="0"/>
          <a:chExt cx="0" cy="0"/>
        </a:xfrm>
      </p:grpSpPr>
      <p:sp>
        <p:nvSpPr>
          <p:cNvPr id="23" name="Shape 23"/>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24" name="Shape 24"/>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pic>
        <p:nvPicPr>
          <p:cNvPr id="25" name="image.tiff"/>
          <p:cNvPicPr/>
          <p:nvPr/>
        </p:nvPicPr>
        <p:blipFill>
          <a:blip r:embed="rId2">
            <a:extLst/>
          </a:blip>
          <a:stretch>
            <a:fillRect/>
          </a:stretch>
        </p:blipFill>
        <p:spPr>
          <a:xfrm>
            <a:off x="2444750" y="1104900"/>
            <a:ext cx="4522788" cy="3665538"/>
          </a:xfrm>
          <a:prstGeom prst="rect">
            <a:avLst/>
          </a:prstGeom>
          <a:ln w="12700">
            <a:miter lim="400000"/>
          </a:ln>
        </p:spPr>
      </p:pic>
      <p:sp>
        <p:nvSpPr>
          <p:cNvPr id="26" name="Shape 2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3_Agenda">
    <p:spTree>
      <p:nvGrpSpPr>
        <p:cNvPr id="1" name=""/>
        <p:cNvGrpSpPr/>
        <p:nvPr/>
      </p:nvGrpSpPr>
      <p:grpSpPr>
        <a:xfrm>
          <a:off x="0" y="0"/>
          <a:ext cx="0" cy="0"/>
          <a:chOff x="0" y="0"/>
          <a:chExt cx="0" cy="0"/>
        </a:xfrm>
      </p:grpSpPr>
      <p:pic>
        <p:nvPicPr>
          <p:cNvPr id="28" name="image.tiff"/>
          <p:cNvPicPr/>
          <p:nvPr/>
        </p:nvPicPr>
        <p:blipFill>
          <a:blip r:embed="rId2">
            <a:extLst/>
          </a:blip>
          <a:stretch>
            <a:fillRect/>
          </a:stretch>
        </p:blipFill>
        <p:spPr>
          <a:xfrm>
            <a:off x="2017712" y="1111250"/>
            <a:ext cx="5259388" cy="3683000"/>
          </a:xfrm>
          <a:prstGeom prst="rect">
            <a:avLst/>
          </a:prstGeom>
          <a:ln w="12700">
            <a:miter lim="400000"/>
          </a:ln>
        </p:spPr>
      </p:pic>
      <p:sp>
        <p:nvSpPr>
          <p:cNvPr id="29" name="Shape 29"/>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0" name="Shape 30"/>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1" name="Shape 3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5_Agenda">
    <p:spTree>
      <p:nvGrpSpPr>
        <p:cNvPr id="1" name=""/>
        <p:cNvGrpSpPr/>
        <p:nvPr/>
      </p:nvGrpSpPr>
      <p:grpSpPr>
        <a:xfrm>
          <a:off x="0" y="0"/>
          <a:ext cx="0" cy="0"/>
          <a:chOff x="0" y="0"/>
          <a:chExt cx="0" cy="0"/>
        </a:xfrm>
      </p:grpSpPr>
      <p:pic>
        <p:nvPicPr>
          <p:cNvPr id="38" name="image.tiff"/>
          <p:cNvPicPr/>
          <p:nvPr/>
        </p:nvPicPr>
        <p:blipFill>
          <a:blip r:embed="rId2">
            <a:extLst/>
          </a:blip>
          <a:srcRect t="2653" b="9072"/>
          <a:stretch>
            <a:fillRect/>
          </a:stretch>
        </p:blipFill>
        <p:spPr>
          <a:xfrm>
            <a:off x="719137" y="1049337"/>
            <a:ext cx="7586663" cy="3873501"/>
          </a:xfrm>
          <a:prstGeom prst="rect">
            <a:avLst/>
          </a:prstGeom>
          <a:ln w="12700">
            <a:miter lim="400000"/>
          </a:ln>
        </p:spPr>
      </p:pic>
      <p:sp>
        <p:nvSpPr>
          <p:cNvPr id="39" name="Shape 39"/>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0" name="Shape 40"/>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1" name="Shape 4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6_Agenda">
    <p:spTree>
      <p:nvGrpSpPr>
        <p:cNvPr id="1" name=""/>
        <p:cNvGrpSpPr/>
        <p:nvPr/>
      </p:nvGrpSpPr>
      <p:grpSpPr>
        <a:xfrm>
          <a:off x="0" y="0"/>
          <a:ext cx="0" cy="0"/>
          <a:chOff x="0" y="0"/>
          <a:chExt cx="0" cy="0"/>
        </a:xfrm>
      </p:grpSpPr>
      <p:sp>
        <p:nvSpPr>
          <p:cNvPr id="43" name="Shape 43"/>
          <p:cNvSpPr/>
          <p:nvPr/>
        </p:nvSpPr>
        <p:spPr>
          <a:xfrm flipH="1">
            <a:off x="454025" y="2082800"/>
            <a:ext cx="2703513"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4" name="Shape 44"/>
          <p:cNvSpPr/>
          <p:nvPr/>
        </p:nvSpPr>
        <p:spPr>
          <a:xfrm>
            <a:off x="3386137" y="2085975"/>
            <a:ext cx="5272088"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5" name="Shape 45"/>
          <p:cNvSpPr/>
          <p:nvPr/>
        </p:nvSpPr>
        <p:spPr>
          <a:xfrm flipH="1">
            <a:off x="454025" y="3657600"/>
            <a:ext cx="2703513"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6" name="Shape 46"/>
          <p:cNvSpPr/>
          <p:nvPr/>
        </p:nvSpPr>
        <p:spPr>
          <a:xfrm flipH="1">
            <a:off x="3371850" y="3651250"/>
            <a:ext cx="5272088"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7" name="Shape 47"/>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7_Agenda">
    <p:spTree>
      <p:nvGrpSpPr>
        <p:cNvPr id="1" name=""/>
        <p:cNvGrpSpPr/>
        <p:nvPr/>
      </p:nvGrpSpPr>
      <p:grpSpPr>
        <a:xfrm>
          <a:off x="0" y="0"/>
          <a:ext cx="0" cy="0"/>
          <a:chOff x="0" y="0"/>
          <a:chExt cx="0" cy="0"/>
        </a:xfrm>
      </p:grpSpPr>
      <p:sp>
        <p:nvSpPr>
          <p:cNvPr id="49" name="Shape 49"/>
          <p:cNvSpPr/>
          <p:nvPr/>
        </p:nvSpPr>
        <p:spPr>
          <a:xfrm flipH="1">
            <a:off x="6169025" y="2082800"/>
            <a:ext cx="2703513"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0" name="Shape 50"/>
          <p:cNvSpPr/>
          <p:nvPr/>
        </p:nvSpPr>
        <p:spPr>
          <a:xfrm>
            <a:off x="476250" y="2082800"/>
            <a:ext cx="5500688" cy="1588"/>
          </a:xfrm>
          <a:prstGeom prst="line">
            <a:avLst/>
          </a:prstGeom>
          <a:ln w="6350">
            <a:solidFill/>
            <a:round/>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51" name="Shape 5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457200" y="487362"/>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3" name="Shape 3"/>
          <p:cNvSpPr/>
          <p:nvPr/>
        </p:nvSpPr>
        <p:spPr>
          <a:xfrm>
            <a:off x="457200" y="908050"/>
            <a:ext cx="8448675" cy="1588"/>
          </a:xfrm>
          <a:prstGeom prst="line">
            <a:avLst/>
          </a:prstGeom>
          <a:ln w="6350">
            <a:solidFill/>
            <a:miter lim="400000"/>
          </a:ln>
        </p:spPr>
        <p:txBody>
          <a:bodyPr lIns="0" tIns="0" rIns="0" bIns="0"/>
          <a:lstStyle/>
          <a:p>
            <a:pPr marL="0" marR="0" lvl="0" algn="l" defTabSz="457200">
              <a:defRPr sz="1200">
                <a:uFillTx/>
                <a:latin typeface="Helvetica"/>
                <a:ea typeface="Helvetica"/>
                <a:cs typeface="Helvetica"/>
                <a:sym typeface="Helvetica"/>
              </a:defRPr>
            </a:pPr>
            <a:endParaRPr/>
          </a:p>
        </p:txBody>
      </p:sp>
      <p:sp>
        <p:nvSpPr>
          <p:cNvPr id="4" name="Shape 4"/>
          <p:cNvSpPr>
            <a:spLocks noGrp="1"/>
          </p:cNvSpPr>
          <p:nvPr>
            <p:ph type="sldNum" sz="quarter" idx="2"/>
          </p:nvPr>
        </p:nvSpPr>
        <p:spPr>
          <a:xfrm>
            <a:off x="8608485" y="508000"/>
            <a:ext cx="337605" cy="355601"/>
          </a:xfrm>
          <a:prstGeom prst="rect">
            <a:avLst/>
          </a:prstGeom>
          <a:ln w="12700">
            <a:miter lim="400000"/>
          </a:ln>
        </p:spPr>
        <p:txBody>
          <a:bodyPr wrap="none" lIns="0" tIns="0" rIns="0" bIns="0" anchor="ctr">
            <a:normAutofit/>
          </a:bodyPr>
          <a:lstStyle>
            <a:lvl1pPr marL="0" marR="0" defTabSz="584200">
              <a:defRPr sz="2300" b="1">
                <a:latin typeface="Helvetica-Bold"/>
                <a:ea typeface="Helvetica-Bold"/>
                <a:cs typeface="Helvetica-Bold"/>
                <a:sym typeface="Helvetica-Bold"/>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5" r:id="rId5"/>
    <p:sldLayoutId id="2147483656"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70" r:id="rId18"/>
    <p:sldLayoutId id="2147483671" r:id="rId19"/>
    <p:sldLayoutId id="2147483673" r:id="rId20"/>
    <p:sldLayoutId id="2147483674" r:id="rId21"/>
    <p:sldLayoutId id="2147483675" r:id="rId22"/>
    <p:sldLayoutId id="2147483679" r:id="rId23"/>
    <p:sldLayoutId id="2147483681" r:id="rId24"/>
    <p:sldLayoutId id="2147483683" r:id="rId25"/>
    <p:sldLayoutId id="2147483684" r:id="rId26"/>
    <p:sldLayoutId id="2147483689" r:id="rId27"/>
    <p:sldLayoutId id="2147483690" r:id="rId28"/>
  </p:sldLayoutIdLst>
  <p:transition xmlns:p14="http://schemas.microsoft.com/office/powerpoint/2010/main" spd="med"/>
  <p:txStyles>
    <p:titleStyle>
      <a:lvl1pPr marL="40639" marR="40639">
        <a:lnSpc>
          <a:spcPts val="2300"/>
        </a:lnSpc>
        <a:defRPr sz="2300" b="1">
          <a:uFill>
            <a:solidFill/>
          </a:uFill>
          <a:latin typeface="Helvetica-Bold"/>
          <a:ea typeface="Helvetica-Bold"/>
          <a:cs typeface="Helvetica-Bold"/>
          <a:sym typeface="Helvetica-Bold"/>
        </a:defRPr>
      </a:lvl1pPr>
      <a:lvl2pPr marL="40639" marR="40639" indent="228600">
        <a:lnSpc>
          <a:spcPts val="2300"/>
        </a:lnSpc>
        <a:defRPr sz="2300" b="1">
          <a:uFill>
            <a:solidFill/>
          </a:uFill>
          <a:latin typeface="Helvetica-Bold"/>
          <a:ea typeface="Helvetica-Bold"/>
          <a:cs typeface="Helvetica-Bold"/>
          <a:sym typeface="Helvetica-Bold"/>
        </a:defRPr>
      </a:lvl2pPr>
      <a:lvl3pPr marL="40639" marR="40639" indent="457200">
        <a:lnSpc>
          <a:spcPts val="2300"/>
        </a:lnSpc>
        <a:defRPr sz="2300" b="1">
          <a:uFill>
            <a:solidFill/>
          </a:uFill>
          <a:latin typeface="Helvetica-Bold"/>
          <a:ea typeface="Helvetica-Bold"/>
          <a:cs typeface="Helvetica-Bold"/>
          <a:sym typeface="Helvetica-Bold"/>
        </a:defRPr>
      </a:lvl3pPr>
      <a:lvl4pPr marL="40639" marR="40639" indent="685800">
        <a:lnSpc>
          <a:spcPts val="2300"/>
        </a:lnSpc>
        <a:defRPr sz="2300" b="1">
          <a:uFill>
            <a:solidFill/>
          </a:uFill>
          <a:latin typeface="Helvetica-Bold"/>
          <a:ea typeface="Helvetica-Bold"/>
          <a:cs typeface="Helvetica-Bold"/>
          <a:sym typeface="Helvetica-Bold"/>
        </a:defRPr>
      </a:lvl4pPr>
      <a:lvl5pPr marL="40639" marR="40639" indent="914400">
        <a:lnSpc>
          <a:spcPts val="2300"/>
        </a:lnSpc>
        <a:defRPr sz="2300" b="1">
          <a:uFill>
            <a:solidFill/>
          </a:uFill>
          <a:latin typeface="Helvetica-Bold"/>
          <a:ea typeface="Helvetica-Bold"/>
          <a:cs typeface="Helvetica-Bold"/>
          <a:sym typeface="Helvetica-Bold"/>
        </a:defRPr>
      </a:lvl5pPr>
      <a:lvl6pPr marL="40639" marR="40639" indent="1143000">
        <a:lnSpc>
          <a:spcPts val="2300"/>
        </a:lnSpc>
        <a:defRPr sz="2300" b="1">
          <a:uFill>
            <a:solidFill/>
          </a:uFill>
          <a:latin typeface="Helvetica-Bold"/>
          <a:ea typeface="Helvetica-Bold"/>
          <a:cs typeface="Helvetica-Bold"/>
          <a:sym typeface="Helvetica-Bold"/>
        </a:defRPr>
      </a:lvl6pPr>
      <a:lvl7pPr marL="40639" marR="40639" indent="1371600">
        <a:lnSpc>
          <a:spcPts val="2300"/>
        </a:lnSpc>
        <a:defRPr sz="2300" b="1">
          <a:uFill>
            <a:solidFill/>
          </a:uFill>
          <a:latin typeface="Helvetica-Bold"/>
          <a:ea typeface="Helvetica-Bold"/>
          <a:cs typeface="Helvetica-Bold"/>
          <a:sym typeface="Helvetica-Bold"/>
        </a:defRPr>
      </a:lvl7pPr>
      <a:lvl8pPr marL="40639" marR="40639" indent="1600200">
        <a:lnSpc>
          <a:spcPts val="2300"/>
        </a:lnSpc>
        <a:defRPr sz="2300" b="1">
          <a:uFill>
            <a:solidFill/>
          </a:uFill>
          <a:latin typeface="Helvetica-Bold"/>
          <a:ea typeface="Helvetica-Bold"/>
          <a:cs typeface="Helvetica-Bold"/>
          <a:sym typeface="Helvetica-Bold"/>
        </a:defRPr>
      </a:lvl8pPr>
      <a:lvl9pPr marL="40639" marR="40639" indent="1828800">
        <a:lnSpc>
          <a:spcPts val="2300"/>
        </a:lnSpc>
        <a:defRPr sz="2300" b="1">
          <a:uFill>
            <a:solidFill/>
          </a:uFill>
          <a:latin typeface="Helvetica-Bold"/>
          <a:ea typeface="Helvetica-Bold"/>
          <a:cs typeface="Helvetica-Bold"/>
          <a:sym typeface="Helvetica-Bold"/>
        </a:defRPr>
      </a:lvl9pPr>
    </p:titleStyle>
    <p:bodyStyle>
      <a:lvl1pPr marL="186689"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1pPr>
      <a:lvl2pPr marL="33274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2pPr>
      <a:lvl3pPr marL="4787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3pPr>
      <a:lvl4pPr marL="62484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4pPr>
      <a:lvl5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5pPr>
      <a:lvl6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6pPr>
      <a:lvl7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7pPr>
      <a:lvl8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8pPr>
      <a:lvl9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9pPr>
    </p:bodyStyle>
    <p:otherStyle>
      <a:lvl1pPr algn="ctr" defTabSz="584200">
        <a:defRPr sz="2300" b="1">
          <a:solidFill>
            <a:schemeClr val="tx1"/>
          </a:solidFill>
          <a:uFill>
            <a:solidFill/>
          </a:uFill>
          <a:latin typeface="+mn-lt"/>
          <a:ea typeface="+mn-ea"/>
          <a:cs typeface="+mn-cs"/>
          <a:sym typeface="Helvetica-Bold"/>
        </a:defRPr>
      </a:lvl1pPr>
      <a:lvl2pPr indent="228600" algn="ctr" defTabSz="584200">
        <a:defRPr sz="2300" b="1">
          <a:solidFill>
            <a:schemeClr val="tx1"/>
          </a:solidFill>
          <a:uFill>
            <a:solidFill/>
          </a:uFill>
          <a:latin typeface="+mn-lt"/>
          <a:ea typeface="+mn-ea"/>
          <a:cs typeface="+mn-cs"/>
          <a:sym typeface="Helvetica-Bold"/>
        </a:defRPr>
      </a:lvl2pPr>
      <a:lvl3pPr indent="457200" algn="ctr" defTabSz="584200">
        <a:defRPr sz="2300" b="1">
          <a:solidFill>
            <a:schemeClr val="tx1"/>
          </a:solidFill>
          <a:uFill>
            <a:solidFill/>
          </a:uFill>
          <a:latin typeface="+mn-lt"/>
          <a:ea typeface="+mn-ea"/>
          <a:cs typeface="+mn-cs"/>
          <a:sym typeface="Helvetica-Bold"/>
        </a:defRPr>
      </a:lvl3pPr>
      <a:lvl4pPr indent="685800" algn="ctr" defTabSz="584200">
        <a:defRPr sz="2300" b="1">
          <a:solidFill>
            <a:schemeClr val="tx1"/>
          </a:solidFill>
          <a:uFill>
            <a:solidFill/>
          </a:uFill>
          <a:latin typeface="+mn-lt"/>
          <a:ea typeface="+mn-ea"/>
          <a:cs typeface="+mn-cs"/>
          <a:sym typeface="Helvetica-Bold"/>
        </a:defRPr>
      </a:lvl4pPr>
      <a:lvl5pPr indent="914400" algn="ctr" defTabSz="584200">
        <a:defRPr sz="2300" b="1">
          <a:solidFill>
            <a:schemeClr val="tx1"/>
          </a:solidFill>
          <a:uFill>
            <a:solidFill/>
          </a:uFill>
          <a:latin typeface="+mn-lt"/>
          <a:ea typeface="+mn-ea"/>
          <a:cs typeface="+mn-cs"/>
          <a:sym typeface="Helvetica-Bold"/>
        </a:defRPr>
      </a:lvl5pPr>
      <a:lvl6pPr indent="1143000" algn="ctr" defTabSz="584200">
        <a:defRPr sz="2300" b="1">
          <a:solidFill>
            <a:schemeClr val="tx1"/>
          </a:solidFill>
          <a:uFill>
            <a:solidFill/>
          </a:uFill>
          <a:latin typeface="+mn-lt"/>
          <a:ea typeface="+mn-ea"/>
          <a:cs typeface="+mn-cs"/>
          <a:sym typeface="Helvetica-Bold"/>
        </a:defRPr>
      </a:lvl6pPr>
      <a:lvl7pPr indent="1371600" algn="ctr" defTabSz="584200">
        <a:defRPr sz="2300" b="1">
          <a:solidFill>
            <a:schemeClr val="tx1"/>
          </a:solidFill>
          <a:uFill>
            <a:solidFill/>
          </a:uFill>
          <a:latin typeface="+mn-lt"/>
          <a:ea typeface="+mn-ea"/>
          <a:cs typeface="+mn-cs"/>
          <a:sym typeface="Helvetica-Bold"/>
        </a:defRPr>
      </a:lvl7pPr>
      <a:lvl8pPr indent="1600200" algn="ctr" defTabSz="584200">
        <a:defRPr sz="2300" b="1">
          <a:solidFill>
            <a:schemeClr val="tx1"/>
          </a:solidFill>
          <a:uFill>
            <a:solidFill/>
          </a:uFill>
          <a:latin typeface="+mn-lt"/>
          <a:ea typeface="+mn-ea"/>
          <a:cs typeface="+mn-cs"/>
          <a:sym typeface="Helvetica-Bold"/>
        </a:defRPr>
      </a:lvl8pPr>
      <a:lvl9pPr indent="1828800" algn="ctr" defTabSz="584200">
        <a:defRPr sz="2300" b="1">
          <a:solidFill>
            <a:schemeClr val="tx1"/>
          </a:solidFill>
          <a:uFill>
            <a:solidFill/>
          </a:uFill>
          <a:latin typeface="+mn-lt"/>
          <a:ea typeface="+mn-ea"/>
          <a:cs typeface="+mn-cs"/>
          <a:sym typeface="Helvetica-Bold"/>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hyperlink" Target="https://github.com/ga-students/DAT-NYC-29"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8472" y="1610473"/>
            <a:ext cx="7453016" cy="19492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lang="en-US" sz="6000" b="1" dirty="0" smtClean="0">
                <a:solidFill>
                  <a:srgbClr val="FFFFFF"/>
                </a:solidFill>
                <a:uFill>
                  <a:solidFill>
                    <a:srgbClr val="000000"/>
                  </a:solidFill>
                </a:uFill>
                <a:latin typeface="PFDinTextCompPro-Bold"/>
                <a:cs typeface="PFDinTextCompPro-Bold"/>
              </a:rPr>
              <a:t>CLASS 2: PYTHON FOR DATA SCIENCE</a:t>
            </a:r>
            <a:endParaRPr kumimoji="0" lang="en-US" sz="6000" b="1" u="none" strike="noStrike" cap="none" spc="0" normalizeH="0" baseline="0" dirty="0">
              <a:ln>
                <a:noFill/>
              </a:ln>
              <a:solidFill>
                <a:srgbClr val="FFFFFF"/>
              </a:solidFill>
              <a:effectLst/>
              <a:uFill>
                <a:solidFill>
                  <a:srgbClr val="000000"/>
                </a:solidFill>
              </a:uFill>
              <a:latin typeface="PFDinTextCompPro-Bold"/>
              <a:cs typeface="PFDinTextCompPro-Bold"/>
              <a:sym typeface="Gill Sans"/>
            </a:endParaRPr>
          </a:p>
        </p:txBody>
      </p:sp>
    </p:spTree>
    <p:extLst>
      <p:ext uri="{BB962C8B-B14F-4D97-AF65-F5344CB8AC3E}">
        <p14:creationId xmlns:p14="http://schemas.microsoft.com/office/powerpoint/2010/main" val="1382502013"/>
      </p:ext>
    </p:extLst>
  </p:cSld>
  <p:clrMapOvr>
    <a:masterClrMapping/>
  </p:clrMapOvr>
  <p:transition xmlns:p14="http://schemas.microsoft.com/office/powerpoint/2010/mai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699"/>
            <a:ext cx="9610412" cy="5352005"/>
          </a:xfrm>
          <a:prstGeom prst="rect">
            <a:avLst/>
          </a:prstGeom>
        </p:spPr>
      </p:pic>
    </p:spTree>
    <p:extLst>
      <p:ext uri="{BB962C8B-B14F-4D97-AF65-F5344CB8AC3E}">
        <p14:creationId xmlns:p14="http://schemas.microsoft.com/office/powerpoint/2010/main" val="211157203"/>
      </p:ext>
    </p:extLst>
  </p:cSld>
  <p:clrMapOvr>
    <a:masterClrMapping/>
  </p:clrMapOvr>
  <p:transition xmlns:p14="http://schemas.microsoft.com/office/powerpoint/2010/mai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1894" y="0"/>
            <a:ext cx="9291181" cy="5257800"/>
          </a:xfrm>
          <a:prstGeom prst="rect">
            <a:avLst/>
          </a:prstGeom>
        </p:spPr>
      </p:pic>
    </p:spTree>
    <p:extLst>
      <p:ext uri="{BB962C8B-B14F-4D97-AF65-F5344CB8AC3E}">
        <p14:creationId xmlns:p14="http://schemas.microsoft.com/office/powerpoint/2010/main" val="279712572"/>
      </p:ext>
    </p:extLst>
  </p:cSld>
  <p:clrMapOvr>
    <a:masterClrMapping/>
  </p:clrMapOvr>
  <p:transition xmlns:p14="http://schemas.microsoft.com/office/powerpoint/2010/mai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0"/>
            <a:ext cx="9640939" cy="5130800"/>
          </a:xfrm>
          <a:prstGeom prst="rect">
            <a:avLst/>
          </a:prstGeom>
        </p:spPr>
      </p:pic>
    </p:spTree>
    <p:extLst>
      <p:ext uri="{BB962C8B-B14F-4D97-AF65-F5344CB8AC3E}">
        <p14:creationId xmlns:p14="http://schemas.microsoft.com/office/powerpoint/2010/main" val="4133839207"/>
      </p:ext>
    </p:extLst>
  </p:cSld>
  <p:clrMapOvr>
    <a:masterClrMapping/>
  </p:clrMapOvr>
  <p:transition xmlns:p14="http://schemas.microsoft.com/office/powerpoint/2010/mai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13665"/>
            <a:ext cx="9363075" cy="5044135"/>
          </a:xfrm>
          <a:prstGeom prst="rect">
            <a:avLst/>
          </a:prstGeom>
        </p:spPr>
      </p:pic>
      <p:pic>
        <p:nvPicPr>
          <p:cNvPr id="3" name="Picture 2"/>
          <p:cNvPicPr>
            <a:picLocks noChangeAspect="1"/>
          </p:cNvPicPr>
          <p:nvPr/>
        </p:nvPicPr>
        <p:blipFill>
          <a:blip r:embed="rId2"/>
          <a:stretch>
            <a:fillRect/>
          </a:stretch>
        </p:blipFill>
        <p:spPr>
          <a:xfrm>
            <a:off x="0" y="11652"/>
            <a:ext cx="9363075" cy="5044135"/>
          </a:xfrm>
          <a:prstGeom prst="rect">
            <a:avLst/>
          </a:prstGeom>
        </p:spPr>
      </p:pic>
    </p:spTree>
    <p:extLst>
      <p:ext uri="{BB962C8B-B14F-4D97-AF65-F5344CB8AC3E}">
        <p14:creationId xmlns:p14="http://schemas.microsoft.com/office/powerpoint/2010/main" val="3513020004"/>
      </p:ext>
    </p:extLst>
  </p:cSld>
  <p:clrMapOvr>
    <a:masterClrMapping/>
  </p:clrMapOvr>
  <p:transition xmlns:p14="http://schemas.microsoft.com/office/powerpoint/2010/mai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0800"/>
            <a:ext cx="9363075" cy="5142414"/>
          </a:xfrm>
          <a:prstGeom prst="rect">
            <a:avLst/>
          </a:prstGeom>
        </p:spPr>
      </p:pic>
    </p:spTree>
    <p:extLst>
      <p:ext uri="{BB962C8B-B14F-4D97-AF65-F5344CB8AC3E}">
        <p14:creationId xmlns:p14="http://schemas.microsoft.com/office/powerpoint/2010/main" val="1602647439"/>
      </p:ext>
    </p:extLst>
  </p:cSld>
  <p:clrMapOvr>
    <a:masterClrMapping/>
  </p:clrMapOvr>
  <p:transition xmlns:p14="http://schemas.microsoft.com/office/powerpoint/2010/mai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4368"/>
            <a:ext cx="9627853" cy="5233432"/>
          </a:xfrm>
          <a:prstGeom prst="rect">
            <a:avLst/>
          </a:prstGeom>
        </p:spPr>
      </p:pic>
    </p:spTree>
    <p:extLst>
      <p:ext uri="{BB962C8B-B14F-4D97-AF65-F5344CB8AC3E}">
        <p14:creationId xmlns:p14="http://schemas.microsoft.com/office/powerpoint/2010/main" val="1719242349"/>
      </p:ext>
    </p:extLst>
  </p:cSld>
  <p:clrMapOvr>
    <a:masterClrMapping/>
  </p:clrMapOvr>
  <p:transition xmlns:p14="http://schemas.microsoft.com/office/powerpoint/2010/mai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3500"/>
            <a:ext cx="9363075" cy="5113742"/>
          </a:xfrm>
          <a:prstGeom prst="rect">
            <a:avLst/>
          </a:prstGeom>
        </p:spPr>
      </p:pic>
    </p:spTree>
    <p:extLst>
      <p:ext uri="{BB962C8B-B14F-4D97-AF65-F5344CB8AC3E}">
        <p14:creationId xmlns:p14="http://schemas.microsoft.com/office/powerpoint/2010/main" val="1011145210"/>
      </p:ext>
    </p:extLst>
  </p:cSld>
  <p:clrMapOvr>
    <a:masterClrMapping/>
  </p:clrMapOvr>
  <p:transition xmlns:p14="http://schemas.microsoft.com/office/powerpoint/2010/mai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4300"/>
            <a:ext cx="9363075" cy="5024286"/>
          </a:xfrm>
          <a:prstGeom prst="rect">
            <a:avLst/>
          </a:prstGeom>
        </p:spPr>
      </p:pic>
    </p:spTree>
    <p:extLst>
      <p:ext uri="{BB962C8B-B14F-4D97-AF65-F5344CB8AC3E}">
        <p14:creationId xmlns:p14="http://schemas.microsoft.com/office/powerpoint/2010/main" val="1303284969"/>
      </p:ext>
    </p:extLst>
  </p:cSld>
  <p:clrMapOvr>
    <a:masterClrMapping/>
  </p:clrMapOvr>
  <p:transition xmlns:p14="http://schemas.microsoft.com/office/powerpoint/2010/mai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63500"/>
            <a:ext cx="9363075" cy="5105663"/>
          </a:xfrm>
          <a:prstGeom prst="rect">
            <a:avLst/>
          </a:prstGeom>
        </p:spPr>
      </p:pic>
    </p:spTree>
    <p:extLst>
      <p:ext uri="{BB962C8B-B14F-4D97-AF65-F5344CB8AC3E}">
        <p14:creationId xmlns:p14="http://schemas.microsoft.com/office/powerpoint/2010/main" val="428185327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01600"/>
            <a:ext cx="9363075" cy="5036077"/>
          </a:xfrm>
          <a:prstGeom prst="rect">
            <a:avLst/>
          </a:prstGeom>
        </p:spPr>
      </p:pic>
      <p:pic>
        <p:nvPicPr>
          <p:cNvPr id="3" name="Picture 2"/>
          <p:cNvPicPr>
            <a:picLocks noChangeAspect="1"/>
          </p:cNvPicPr>
          <p:nvPr/>
        </p:nvPicPr>
        <p:blipFill>
          <a:blip r:embed="rId2"/>
          <a:stretch>
            <a:fillRect/>
          </a:stretch>
        </p:blipFill>
        <p:spPr>
          <a:xfrm>
            <a:off x="0" y="101600"/>
            <a:ext cx="9363075" cy="5036077"/>
          </a:xfrm>
          <a:prstGeom prst="rect">
            <a:avLst/>
          </a:prstGeom>
        </p:spPr>
      </p:pic>
    </p:spTree>
    <p:extLst>
      <p:ext uri="{BB962C8B-B14F-4D97-AF65-F5344CB8AC3E}">
        <p14:creationId xmlns:p14="http://schemas.microsoft.com/office/powerpoint/2010/main" val="298104511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3338" y="414230"/>
            <a:ext cx="1775421"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kumimoji="0" lang="en-US" sz="2800" u="none" strike="noStrike" cap="none" spc="0" normalizeH="0" baseline="0" dirty="0" smtClean="0">
                <a:ln>
                  <a:noFill/>
                </a:ln>
                <a:solidFill>
                  <a:srgbClr val="000000"/>
                </a:solidFill>
                <a:effectLst/>
                <a:uFill>
                  <a:solidFill>
                    <a:srgbClr val="000000"/>
                  </a:solidFill>
                </a:uFill>
                <a:latin typeface="PFDinTextCompPro-Bold"/>
                <a:ea typeface="+mn-ea"/>
                <a:cs typeface="PFDinTextCompPro-Bold"/>
                <a:sym typeface="Gill Sans"/>
              </a:rPr>
              <a:t>Recap</a:t>
            </a:r>
            <a:endParaRPr kumimoji="0" lang="en-US" sz="2800" u="none" strike="noStrike" cap="none" spc="0" normalizeH="0" baseline="0" dirty="0">
              <a:ln>
                <a:noFill/>
              </a:ln>
              <a:solidFill>
                <a:srgbClr val="000000"/>
              </a:solidFill>
              <a:effectLst/>
              <a:uFill>
                <a:solidFill>
                  <a:srgbClr val="000000"/>
                </a:solidFill>
              </a:uFill>
              <a:latin typeface="PFDinTextCompPro-Bold"/>
              <a:ea typeface="+mn-ea"/>
              <a:cs typeface="PFDinTextCompPro-Bold"/>
              <a:sym typeface="Gill Sans"/>
            </a:endParaRPr>
          </a:p>
        </p:txBody>
      </p:sp>
      <p:sp>
        <p:nvSpPr>
          <p:cNvPr id="4" name="Rectangle 3"/>
          <p:cNvSpPr/>
          <p:nvPr/>
        </p:nvSpPr>
        <p:spPr>
          <a:xfrm>
            <a:off x="544289" y="1077291"/>
            <a:ext cx="8242098" cy="1282402"/>
          </a:xfrm>
          <a:prstGeom prst="rect">
            <a:avLst/>
          </a:prstGeom>
        </p:spPr>
        <p:txBody>
          <a:bodyPr wrap="square">
            <a:spAutoFit/>
          </a:bodyPr>
          <a:lstStyle/>
          <a:p>
            <a:pPr marL="171449" marR="0" lvl="0" indent="-171449" algn="l" defTabSz="1524000">
              <a:spcBef>
                <a:spcPts val="500"/>
              </a:spcBef>
              <a:buSzPct val="86000"/>
              <a:buFont typeface="Lucida Grande"/>
              <a:buChar char="‣"/>
              <a:defRPr sz="1800">
                <a:uFillTx/>
              </a:defRPr>
            </a:pPr>
            <a:r>
              <a:rPr lang="en-US" sz="2300" dirty="0" smtClean="0">
                <a:latin typeface="News706 BT"/>
                <a:cs typeface="News706 BT"/>
              </a:rPr>
              <a:t>What is Data Science?</a:t>
            </a:r>
          </a:p>
          <a:p>
            <a:pPr marL="171449" marR="0" lvl="0" indent="-171449" algn="l" defTabSz="1524000">
              <a:spcBef>
                <a:spcPts val="500"/>
              </a:spcBef>
              <a:buSzPct val="86000"/>
              <a:buFont typeface="Lucida Grande"/>
              <a:buChar char="‣"/>
              <a:defRPr sz="1800">
                <a:uFillTx/>
              </a:defRPr>
            </a:pPr>
            <a:r>
              <a:rPr lang="en-US" sz="2300" dirty="0" smtClean="0">
                <a:latin typeface="News706 BT"/>
                <a:cs typeface="News706 BT"/>
              </a:rPr>
              <a:t>Data Science </a:t>
            </a:r>
            <a:r>
              <a:rPr lang="en-US" sz="2300" dirty="0" smtClean="0">
                <a:latin typeface="News706 BT"/>
                <a:cs typeface="News706 BT"/>
              </a:rPr>
              <a:t>Workflow</a:t>
            </a:r>
          </a:p>
          <a:p>
            <a:pPr marL="171449" marR="0" lvl="0" indent="-171449" algn="l" defTabSz="1524000">
              <a:spcBef>
                <a:spcPts val="500"/>
              </a:spcBef>
              <a:buSzPct val="86000"/>
              <a:buFont typeface="Lucida Grande"/>
              <a:buChar char="‣"/>
              <a:defRPr sz="1800">
                <a:uFillTx/>
              </a:defRPr>
            </a:pPr>
            <a:r>
              <a:rPr lang="en-US" sz="2300" dirty="0" smtClean="0">
                <a:latin typeface="News706 BT"/>
                <a:cs typeface="News706 BT"/>
              </a:rPr>
              <a:t>Unix </a:t>
            </a:r>
            <a:r>
              <a:rPr lang="en-US" sz="2300" smtClean="0">
                <a:latin typeface="News706 BT"/>
                <a:cs typeface="News706 BT"/>
              </a:rPr>
              <a:t>class work</a:t>
            </a:r>
            <a:endParaRPr lang="en-US" sz="2300" dirty="0">
              <a:latin typeface="News706 BT"/>
              <a:cs typeface="News706 BT"/>
            </a:endParaRPr>
          </a:p>
        </p:txBody>
      </p:sp>
    </p:spTree>
    <p:extLst>
      <p:ext uri="{BB962C8B-B14F-4D97-AF65-F5344CB8AC3E}">
        <p14:creationId xmlns:p14="http://schemas.microsoft.com/office/powerpoint/2010/main" val="3055390455"/>
      </p:ext>
    </p:extLst>
  </p:cSld>
  <p:clrMapOvr>
    <a:masterClrMapping/>
  </p:clrMapOvr>
  <p:transition xmlns:p14="http://schemas.microsoft.com/office/powerpoint/2010/mai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
            <a:ext cx="9363075" cy="5225902"/>
          </a:xfrm>
          <a:prstGeom prst="rect">
            <a:avLst/>
          </a:prstGeom>
        </p:spPr>
      </p:pic>
    </p:spTree>
    <p:extLst>
      <p:ext uri="{BB962C8B-B14F-4D97-AF65-F5344CB8AC3E}">
        <p14:creationId xmlns:p14="http://schemas.microsoft.com/office/powerpoint/2010/main" val="3539640134"/>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50800"/>
            <a:ext cx="9478366" cy="5207000"/>
          </a:xfrm>
          <a:prstGeom prst="rect">
            <a:avLst/>
          </a:prstGeom>
        </p:spPr>
      </p:pic>
    </p:spTree>
    <p:extLst>
      <p:ext uri="{BB962C8B-B14F-4D97-AF65-F5344CB8AC3E}">
        <p14:creationId xmlns:p14="http://schemas.microsoft.com/office/powerpoint/2010/main" val="295295129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52400"/>
            <a:ext cx="9363075" cy="4931327"/>
          </a:xfrm>
          <a:prstGeom prst="rect">
            <a:avLst/>
          </a:prstGeom>
        </p:spPr>
      </p:pic>
    </p:spTree>
    <p:extLst>
      <p:ext uri="{BB962C8B-B14F-4D97-AF65-F5344CB8AC3E}">
        <p14:creationId xmlns:p14="http://schemas.microsoft.com/office/powerpoint/2010/main" val="322179700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4300"/>
            <a:ext cx="9578119" cy="5143500"/>
          </a:xfrm>
          <a:prstGeom prst="rect">
            <a:avLst/>
          </a:prstGeom>
        </p:spPr>
      </p:pic>
    </p:spTree>
    <p:extLst>
      <p:ext uri="{BB962C8B-B14F-4D97-AF65-F5344CB8AC3E}">
        <p14:creationId xmlns:p14="http://schemas.microsoft.com/office/powerpoint/2010/main" val="33332663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9700"/>
            <a:ext cx="9363075" cy="4968327"/>
          </a:xfrm>
          <a:prstGeom prst="rect">
            <a:avLst/>
          </a:prstGeom>
        </p:spPr>
      </p:pic>
    </p:spTree>
    <p:extLst>
      <p:ext uri="{BB962C8B-B14F-4D97-AF65-F5344CB8AC3E}">
        <p14:creationId xmlns:p14="http://schemas.microsoft.com/office/powerpoint/2010/main" val="3268187791"/>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363075" cy="5242032"/>
          </a:xfrm>
          <a:prstGeom prst="rect">
            <a:avLst/>
          </a:prstGeom>
        </p:spPr>
      </p:pic>
    </p:spTree>
    <p:extLst>
      <p:ext uri="{BB962C8B-B14F-4D97-AF65-F5344CB8AC3E}">
        <p14:creationId xmlns:p14="http://schemas.microsoft.com/office/powerpoint/2010/main" val="333441857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2700"/>
            <a:ext cx="9363075" cy="5221405"/>
          </a:xfrm>
          <a:prstGeom prst="rect">
            <a:avLst/>
          </a:prstGeom>
        </p:spPr>
      </p:pic>
    </p:spTree>
    <p:extLst>
      <p:ext uri="{BB962C8B-B14F-4D97-AF65-F5344CB8AC3E}">
        <p14:creationId xmlns:p14="http://schemas.microsoft.com/office/powerpoint/2010/main" val="101212361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879" y="1793146"/>
            <a:ext cx="9267196"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dirty="0" err="1" smtClean="0">
                <a:ln>
                  <a:noFill/>
                </a:ln>
                <a:solidFill>
                  <a:srgbClr val="FFFFFF"/>
                </a:solidFill>
                <a:effectLst/>
                <a:uFill>
                  <a:solidFill>
                    <a:srgbClr val="000000"/>
                  </a:solidFill>
                </a:uFill>
                <a:sym typeface="Gill Sans"/>
              </a:rPr>
              <a:t>IPython</a:t>
            </a:r>
            <a:r>
              <a:rPr kumimoji="0" lang="en-US" sz="6000" b="0" i="0" u="none" strike="noStrike" cap="none" spc="0" normalizeH="0" baseline="0" dirty="0" smtClean="0">
                <a:ln>
                  <a:noFill/>
                </a:ln>
                <a:solidFill>
                  <a:srgbClr val="FFFFFF"/>
                </a:solidFill>
                <a:effectLst/>
                <a:uFill>
                  <a:solidFill>
                    <a:srgbClr val="000000"/>
                  </a:solidFill>
                </a:uFill>
                <a:sym typeface="Gill Sans"/>
              </a:rPr>
              <a:t> Lecture</a:t>
            </a:r>
            <a:endParaRPr kumimoji="0" lang="en-US" sz="6000" b="0" i="0" u="none" strike="noStrike" cap="none" spc="0" normalizeH="0" baseline="0" dirty="0">
              <a:ln>
                <a:noFill/>
              </a:ln>
              <a:solidFill>
                <a:srgbClr val="FFFFFF"/>
              </a:solidFill>
              <a:effectLst/>
              <a:uFill>
                <a:solidFill>
                  <a:srgbClr val="000000"/>
                </a:solidFill>
              </a:uFill>
              <a:sym typeface="Gill Sans"/>
            </a:endParaRPr>
          </a:p>
        </p:txBody>
      </p:sp>
      <p:sp>
        <p:nvSpPr>
          <p:cNvPr id="3" name="Rectangle 2"/>
          <p:cNvSpPr/>
          <p:nvPr/>
        </p:nvSpPr>
        <p:spPr>
          <a:xfrm>
            <a:off x="356492" y="426369"/>
            <a:ext cx="2485876" cy="477054"/>
          </a:xfrm>
          <a:prstGeom prst="rect">
            <a:avLst/>
          </a:prstGeom>
        </p:spPr>
        <p:txBody>
          <a:bodyPr wrap="none">
            <a:spAutoFit/>
          </a:bodyPr>
          <a:lstStyle/>
          <a:p>
            <a:pPr rtl="0" latinLnBrk="1" hangingPunct="0"/>
            <a:r>
              <a:rPr lang="en-US" sz="2500" dirty="0" smtClean="0">
                <a:solidFill>
                  <a:srgbClr val="FFFFFF"/>
                </a:solidFill>
                <a:uFill>
                  <a:solidFill>
                    <a:srgbClr val="000000"/>
                  </a:solidFill>
                </a:uFill>
                <a:latin typeface="PFDinTextCompPro-Bold"/>
                <a:cs typeface="PFDinTextCompPro-Bold"/>
              </a:rPr>
              <a:t>INTRO TO DATA SCIENCE</a:t>
            </a:r>
            <a:endParaRPr lang="en-US" sz="2500" dirty="0">
              <a:solidFill>
                <a:srgbClr val="FFFFFF"/>
              </a:solidFill>
              <a:uFill>
                <a:solidFill>
                  <a:srgbClr val="000000"/>
                </a:solidFill>
              </a:uFill>
              <a:latin typeface="PFDinTextCompPro-Bold"/>
              <a:cs typeface="PFDinTextCompPro-Bold"/>
            </a:endParaRPr>
          </a:p>
        </p:txBody>
      </p:sp>
    </p:spTree>
    <p:extLst>
      <p:ext uri="{BB962C8B-B14F-4D97-AF65-F5344CB8AC3E}">
        <p14:creationId xmlns:p14="http://schemas.microsoft.com/office/powerpoint/2010/main" val="52831461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879" y="1793146"/>
            <a:ext cx="9267196"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dirty="0" smtClean="0">
                <a:ln>
                  <a:noFill/>
                </a:ln>
                <a:solidFill>
                  <a:srgbClr val="FFFFFF"/>
                </a:solidFill>
                <a:effectLst/>
                <a:uFill>
                  <a:solidFill>
                    <a:srgbClr val="000000"/>
                  </a:solidFill>
                </a:uFill>
                <a:latin typeface="PFDinTextCompPro-Bold"/>
                <a:cs typeface="PFDinTextCompPro-Bold"/>
                <a:sym typeface="Gill Sans"/>
              </a:rPr>
              <a:t>III.</a:t>
            </a:r>
            <a:r>
              <a:rPr kumimoji="0" lang="en-US" sz="6000" b="0" i="0" u="none" strike="noStrike" cap="none" spc="0" normalizeH="0" dirty="0" smtClean="0">
                <a:ln>
                  <a:noFill/>
                </a:ln>
                <a:solidFill>
                  <a:srgbClr val="FFFFFF"/>
                </a:solidFill>
                <a:effectLst/>
                <a:uFill>
                  <a:solidFill>
                    <a:srgbClr val="000000"/>
                  </a:solidFill>
                </a:uFill>
                <a:latin typeface="PFDinTextCompPro-Bold"/>
                <a:cs typeface="PFDinTextCompPro-Bold"/>
                <a:sym typeface="Gill Sans"/>
              </a:rPr>
              <a:t> PANDAS</a:t>
            </a:r>
            <a:endParaRPr kumimoji="0" lang="en-US" sz="6000" b="0" i="0" u="none" strike="noStrike" cap="none" spc="0" normalizeH="0" baseline="0" dirty="0">
              <a:ln>
                <a:noFill/>
              </a:ln>
              <a:solidFill>
                <a:srgbClr val="FFFFFF"/>
              </a:solidFill>
              <a:effectLst/>
              <a:uFill>
                <a:solidFill>
                  <a:srgbClr val="000000"/>
                </a:solidFill>
              </a:uFill>
              <a:latin typeface="PFDinTextCompPro-Bold"/>
              <a:cs typeface="PFDinTextCompPro-Bold"/>
              <a:sym typeface="Gill Sans"/>
            </a:endParaRPr>
          </a:p>
        </p:txBody>
      </p:sp>
      <p:sp>
        <p:nvSpPr>
          <p:cNvPr id="2" name="Rectangle 1"/>
          <p:cNvSpPr/>
          <p:nvPr/>
        </p:nvSpPr>
        <p:spPr>
          <a:xfrm>
            <a:off x="356492" y="426369"/>
            <a:ext cx="2485876" cy="477054"/>
          </a:xfrm>
          <a:prstGeom prst="rect">
            <a:avLst/>
          </a:prstGeom>
        </p:spPr>
        <p:txBody>
          <a:bodyPr wrap="none">
            <a:spAutoFit/>
          </a:bodyPr>
          <a:lstStyle/>
          <a:p>
            <a:pPr rtl="0" latinLnBrk="1" hangingPunct="0"/>
            <a:r>
              <a:rPr lang="en-US" sz="2500" dirty="0" smtClean="0">
                <a:solidFill>
                  <a:srgbClr val="FFFFFF"/>
                </a:solidFill>
                <a:uFill>
                  <a:solidFill>
                    <a:srgbClr val="000000"/>
                  </a:solidFill>
                </a:uFill>
                <a:latin typeface="PFDinTextCompPro-Bold"/>
                <a:cs typeface="PFDinTextCompPro-Bold"/>
              </a:rPr>
              <a:t>INTRO TO DATA SCIENCE</a:t>
            </a:r>
            <a:endParaRPr lang="en-US" sz="2500" dirty="0">
              <a:solidFill>
                <a:srgbClr val="FFFFFF"/>
              </a:solidFill>
              <a:uFill>
                <a:solidFill>
                  <a:srgbClr val="000000"/>
                </a:solidFill>
              </a:uFill>
              <a:latin typeface="PFDinTextCompPro-Bold"/>
              <a:cs typeface="PFDinTextCompPro-Bold"/>
            </a:endParaRPr>
          </a:p>
        </p:txBody>
      </p:sp>
    </p:spTree>
    <p:extLst>
      <p:ext uri="{BB962C8B-B14F-4D97-AF65-F5344CB8AC3E}">
        <p14:creationId xmlns:p14="http://schemas.microsoft.com/office/powerpoint/2010/main" val="249604065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98"/>
          <p:cNvSpPr/>
          <p:nvPr/>
        </p:nvSpPr>
        <p:spPr>
          <a:xfrm>
            <a:off x="472292" y="560205"/>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0" dirty="0" smtClean="0">
                <a:uFill>
                  <a:solidFill/>
                </a:uFill>
                <a:latin typeface="PFDinTextCompPro-Bold"/>
                <a:cs typeface="PFDinTextCompPro-Bold"/>
              </a:rPr>
              <a:t>Pandas</a:t>
            </a:r>
            <a:endParaRPr sz="2400" b="0" dirty="0">
              <a:uFill>
                <a:solidFill/>
              </a:uFill>
              <a:latin typeface="PFDinTextCompPro-Bold"/>
              <a:cs typeface="PFDinTextCompPro-Bold"/>
            </a:endParaRPr>
          </a:p>
        </p:txBody>
      </p:sp>
      <p:sp>
        <p:nvSpPr>
          <p:cNvPr id="5" name="Subtitle 2"/>
          <p:cNvSpPr txBox="1">
            <a:spLocks/>
          </p:cNvSpPr>
          <p:nvPr/>
        </p:nvSpPr>
        <p:spPr bwMode="auto">
          <a:xfrm>
            <a:off x="472292" y="1169890"/>
            <a:ext cx="8305800" cy="3581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lvl1pPr marL="186689"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1pPr>
            <a:lvl2pPr marL="33274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2pPr>
            <a:lvl3pPr marL="4787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3pPr>
            <a:lvl4pPr marL="62484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4pPr>
            <a:lvl5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5pPr>
            <a:lvl6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6pPr>
            <a:lvl7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7pPr>
            <a:lvl8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8pPr>
            <a:lvl9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9pPr>
          </a:lstStyle>
          <a:p>
            <a:pPr marL="0" indent="0" algn="l">
              <a:lnSpc>
                <a:spcPct val="140000"/>
              </a:lnSpc>
              <a:buFont typeface="Lucida Grande"/>
              <a:buNone/>
            </a:pPr>
            <a:r>
              <a:rPr lang="en-US" sz="1800" dirty="0" smtClean="0">
                <a:latin typeface="News706 BT"/>
                <a:cs typeface="News706 BT"/>
              </a:rPr>
              <a:t>Built by a quantitative trader at a firm called AQR.</a:t>
            </a:r>
            <a:endParaRPr lang="en-US" sz="1800" dirty="0">
              <a:latin typeface="News706 BT"/>
              <a:cs typeface="News706 BT"/>
            </a:endParaRPr>
          </a:p>
          <a:p>
            <a:pPr marL="0" indent="0" algn="l">
              <a:lnSpc>
                <a:spcPct val="140000"/>
              </a:lnSpc>
              <a:buFont typeface="Lucida Grande"/>
              <a:buNone/>
            </a:pPr>
            <a:r>
              <a:rPr lang="en-US" sz="1800" dirty="0" smtClean="0">
                <a:latin typeface="News706 BT"/>
                <a:cs typeface="News706 BT"/>
              </a:rPr>
              <a:t>Had certain requirements:</a:t>
            </a:r>
          </a:p>
          <a:p>
            <a:pPr marL="342900" indent="-342900" algn="l">
              <a:lnSpc>
                <a:spcPct val="140000"/>
              </a:lnSpc>
            </a:pPr>
            <a:r>
              <a:rPr lang="en-US" sz="1800" dirty="0" smtClean="0">
                <a:latin typeface="News706 BT"/>
                <a:cs typeface="News706 BT"/>
              </a:rPr>
              <a:t>Data structures with labeled axes</a:t>
            </a:r>
          </a:p>
          <a:p>
            <a:pPr marL="342900" indent="-342900" algn="l">
              <a:lnSpc>
                <a:spcPct val="140000"/>
              </a:lnSpc>
            </a:pPr>
            <a:r>
              <a:rPr lang="en-US" sz="1800" dirty="0" smtClean="0">
                <a:latin typeface="News706 BT"/>
                <a:cs typeface="News706 BT"/>
              </a:rPr>
              <a:t>Integrated time series functionality</a:t>
            </a:r>
          </a:p>
          <a:p>
            <a:pPr marL="342900" indent="-342900" algn="l">
              <a:lnSpc>
                <a:spcPct val="140000"/>
              </a:lnSpc>
            </a:pPr>
            <a:r>
              <a:rPr lang="en-US" sz="1800" dirty="0" smtClean="0">
                <a:latin typeface="News706 BT"/>
                <a:cs typeface="News706 BT"/>
              </a:rPr>
              <a:t>Same data structure to handle both time series and non-time series</a:t>
            </a:r>
          </a:p>
          <a:p>
            <a:pPr marL="342900" indent="-342900" algn="l">
              <a:lnSpc>
                <a:spcPct val="140000"/>
              </a:lnSpc>
            </a:pPr>
            <a:r>
              <a:rPr lang="en-US" sz="1800" dirty="0" smtClean="0">
                <a:latin typeface="News706 BT"/>
                <a:cs typeface="News706 BT"/>
              </a:rPr>
              <a:t>Arithmetic operations and reductions (like summations across axes)</a:t>
            </a:r>
          </a:p>
          <a:p>
            <a:pPr marL="342900" indent="-342900" algn="l">
              <a:lnSpc>
                <a:spcPct val="140000"/>
              </a:lnSpc>
            </a:pPr>
            <a:r>
              <a:rPr lang="en-US" sz="1800" dirty="0" smtClean="0">
                <a:latin typeface="News706 BT"/>
                <a:cs typeface="News706 BT"/>
              </a:rPr>
              <a:t>Flexible handling of missing data</a:t>
            </a:r>
          </a:p>
          <a:p>
            <a:pPr marL="342900" indent="-342900" algn="l">
              <a:lnSpc>
                <a:spcPct val="140000"/>
              </a:lnSpc>
            </a:pPr>
            <a:r>
              <a:rPr lang="en-US" sz="1800" dirty="0" smtClean="0">
                <a:latin typeface="News706 BT"/>
                <a:cs typeface="News706 BT"/>
              </a:rPr>
              <a:t>Merge and other relational operations found in SQL like databases</a:t>
            </a:r>
          </a:p>
        </p:txBody>
      </p:sp>
    </p:spTree>
    <p:extLst>
      <p:ext uri="{BB962C8B-B14F-4D97-AF65-F5344CB8AC3E}">
        <p14:creationId xmlns:p14="http://schemas.microsoft.com/office/powerpoint/2010/main" val="4136930336"/>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9624" y="414230"/>
            <a:ext cx="1775421"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kumimoji="0" lang="en-US" sz="2800" b="0" i="0" u="none" strike="noStrike" cap="none" spc="0" normalizeH="0" baseline="0" dirty="0" smtClean="0">
                <a:ln>
                  <a:noFill/>
                </a:ln>
                <a:solidFill>
                  <a:srgbClr val="000000"/>
                </a:solidFill>
                <a:effectLst/>
                <a:uFill>
                  <a:solidFill>
                    <a:srgbClr val="000000"/>
                  </a:solidFill>
                </a:uFill>
                <a:latin typeface="PFDinTextCompPro-Bold"/>
                <a:ea typeface="+mn-ea"/>
                <a:cs typeface="PFDinTextCompPro-Bold"/>
                <a:sym typeface="Gill Sans"/>
              </a:rPr>
              <a:t>Agenda</a:t>
            </a:r>
            <a:endParaRPr kumimoji="0" lang="en-US" sz="2800" b="0" i="0" u="none" strike="noStrike" cap="none" spc="0" normalizeH="0" baseline="0" dirty="0">
              <a:ln>
                <a:noFill/>
              </a:ln>
              <a:solidFill>
                <a:srgbClr val="000000"/>
              </a:solidFill>
              <a:effectLst/>
              <a:uFill>
                <a:solidFill>
                  <a:srgbClr val="000000"/>
                </a:solidFill>
              </a:uFill>
              <a:latin typeface="PFDinTextCompPro-Bold"/>
              <a:ea typeface="+mn-ea"/>
              <a:cs typeface="PFDinTextCompPro-Bold"/>
              <a:sym typeface="Gill Sans"/>
            </a:endParaRPr>
          </a:p>
        </p:txBody>
      </p:sp>
      <p:sp>
        <p:nvSpPr>
          <p:cNvPr id="6" name="TextBox 5"/>
          <p:cNvSpPr txBox="1"/>
          <p:nvPr/>
        </p:nvSpPr>
        <p:spPr>
          <a:xfrm>
            <a:off x="544289" y="1246013"/>
            <a:ext cx="8345772" cy="348864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54989" marR="40639" indent="-514350" algn="l" defTabSz="914400" rtl="0" fontAlgn="auto" latinLnBrk="1" hangingPunct="0">
              <a:lnSpc>
                <a:spcPct val="120000"/>
              </a:lnSpc>
              <a:spcBef>
                <a:spcPts val="0"/>
              </a:spcBef>
              <a:spcAft>
                <a:spcPts val="0"/>
              </a:spcAft>
              <a:buClrTx/>
              <a:buSzTx/>
              <a:buAutoNum type="arabicPeriod"/>
              <a:tabLst/>
            </a:pPr>
            <a:r>
              <a:rPr lang="en-US" sz="2300" dirty="0" smtClean="0">
                <a:solidFill>
                  <a:srgbClr val="000000"/>
                </a:solidFill>
                <a:uFill>
                  <a:solidFill>
                    <a:srgbClr val="000000"/>
                  </a:solidFill>
                </a:uFill>
                <a:latin typeface="News706 BT"/>
                <a:cs typeface="News706 BT"/>
              </a:rPr>
              <a:t>Questions from last Exit Ticket</a:t>
            </a:r>
          </a:p>
          <a:p>
            <a:pPr marL="554989" marR="40639" indent="-514350" algn="l" defTabSz="914400" rtl="0" fontAlgn="auto" latinLnBrk="1" hangingPunct="0">
              <a:lnSpc>
                <a:spcPct val="120000"/>
              </a:lnSpc>
              <a:spcBef>
                <a:spcPts val="0"/>
              </a:spcBef>
              <a:spcAft>
                <a:spcPts val="0"/>
              </a:spcAft>
              <a:buClrTx/>
              <a:buSzTx/>
              <a:buAutoNum type="arabicPeriod"/>
              <a:tabLst/>
            </a:pPr>
            <a:r>
              <a:rPr lang="en-US" sz="2300" dirty="0" smtClean="0">
                <a:solidFill>
                  <a:srgbClr val="000000"/>
                </a:solidFill>
                <a:uFill>
                  <a:solidFill>
                    <a:srgbClr val="000000"/>
                  </a:solidFill>
                </a:uFill>
                <a:latin typeface="News706 BT"/>
                <a:cs typeface="News706 BT"/>
              </a:rPr>
              <a:t>Why Python?</a:t>
            </a:r>
          </a:p>
          <a:p>
            <a:pPr marL="554989" marR="40639" indent="-514350" algn="l" defTabSz="914400" rtl="0" fontAlgn="auto" latinLnBrk="1" hangingPunct="0">
              <a:lnSpc>
                <a:spcPct val="120000"/>
              </a:lnSpc>
              <a:spcBef>
                <a:spcPts val="0"/>
              </a:spcBef>
              <a:spcAft>
                <a:spcPts val="0"/>
              </a:spcAft>
              <a:buClrTx/>
              <a:buSzTx/>
              <a:buAutoNum type="arabicPeriod"/>
              <a:tabLst/>
            </a:pPr>
            <a:r>
              <a:rPr lang="en-US" sz="2300" dirty="0" smtClean="0">
                <a:solidFill>
                  <a:srgbClr val="000000"/>
                </a:solidFill>
                <a:uFill>
                  <a:solidFill>
                    <a:srgbClr val="000000"/>
                  </a:solidFill>
                </a:uFill>
                <a:latin typeface="News706 BT"/>
                <a:cs typeface="News706 BT"/>
              </a:rPr>
              <a:t>Programming workflow and tools review</a:t>
            </a:r>
          </a:p>
          <a:p>
            <a:pPr marL="554989" marR="40639" indent="-514350" algn="l" defTabSz="914400" rtl="0" fontAlgn="auto" latinLnBrk="1" hangingPunct="0">
              <a:lnSpc>
                <a:spcPct val="120000"/>
              </a:lnSpc>
              <a:spcBef>
                <a:spcPts val="0"/>
              </a:spcBef>
              <a:spcAft>
                <a:spcPts val="0"/>
              </a:spcAft>
              <a:buClrTx/>
              <a:buSzTx/>
              <a:buAutoNum type="arabicPeriod"/>
              <a:tabLst/>
            </a:pPr>
            <a:r>
              <a:rPr kumimoji="0" lang="en-US" sz="2300" i="0" u="none" strike="noStrike" cap="none" spc="0" normalizeH="0" baseline="0" dirty="0" smtClean="0">
                <a:ln>
                  <a:noFill/>
                </a:ln>
                <a:solidFill>
                  <a:srgbClr val="000000"/>
                </a:solidFill>
                <a:effectLst/>
                <a:uFill>
                  <a:solidFill>
                    <a:srgbClr val="000000"/>
                  </a:solidFill>
                </a:uFill>
                <a:latin typeface="News706 BT"/>
                <a:cs typeface="News706 BT"/>
                <a:sym typeface="Gill Sans"/>
              </a:rPr>
              <a:t>Python in</a:t>
            </a:r>
            <a:r>
              <a:rPr kumimoji="0" lang="en-US" sz="2300" i="0" u="none" strike="noStrike" cap="none" spc="0" normalizeH="0" dirty="0" smtClean="0">
                <a:ln>
                  <a:noFill/>
                </a:ln>
                <a:solidFill>
                  <a:srgbClr val="000000"/>
                </a:solidFill>
                <a:effectLst/>
                <a:uFill>
                  <a:solidFill>
                    <a:srgbClr val="000000"/>
                  </a:solidFill>
                </a:uFill>
                <a:latin typeface="News706 BT"/>
                <a:cs typeface="News706 BT"/>
                <a:sym typeface="Gill Sans"/>
              </a:rPr>
              <a:t> the terminal </a:t>
            </a:r>
          </a:p>
          <a:p>
            <a:pPr marL="554989" marR="40639" indent="-514350" algn="l" defTabSz="914400" rtl="0" fontAlgn="auto" latinLnBrk="1" hangingPunct="0">
              <a:lnSpc>
                <a:spcPct val="120000"/>
              </a:lnSpc>
              <a:spcBef>
                <a:spcPts val="0"/>
              </a:spcBef>
              <a:spcAft>
                <a:spcPts val="0"/>
              </a:spcAft>
              <a:buClrTx/>
              <a:buSzTx/>
              <a:buAutoNum type="arabicPeriod"/>
              <a:tabLst/>
            </a:pPr>
            <a:r>
              <a:rPr lang="en-US" sz="2300" dirty="0" smtClean="0">
                <a:solidFill>
                  <a:srgbClr val="000000"/>
                </a:solidFill>
                <a:uFill>
                  <a:solidFill>
                    <a:srgbClr val="000000"/>
                  </a:solidFill>
                </a:uFill>
                <a:latin typeface="News706 BT"/>
                <a:cs typeface="News706 BT"/>
              </a:rPr>
              <a:t>Python Lab</a:t>
            </a:r>
          </a:p>
          <a:p>
            <a:pPr marL="554989" marR="40639" indent="-514350" algn="l" defTabSz="914400" rtl="0" fontAlgn="auto" latinLnBrk="1" hangingPunct="0">
              <a:lnSpc>
                <a:spcPct val="120000"/>
              </a:lnSpc>
              <a:spcBef>
                <a:spcPts val="0"/>
              </a:spcBef>
              <a:spcAft>
                <a:spcPts val="0"/>
              </a:spcAft>
              <a:buClrTx/>
              <a:buSzTx/>
              <a:buAutoNum type="arabicPeriod"/>
              <a:tabLst/>
            </a:pPr>
            <a:r>
              <a:rPr kumimoji="0" lang="en-US" sz="2300" i="0" u="none" strike="noStrike" cap="none" spc="0" normalizeH="0" baseline="0" dirty="0" smtClean="0">
                <a:ln>
                  <a:noFill/>
                </a:ln>
                <a:solidFill>
                  <a:srgbClr val="000000"/>
                </a:solidFill>
                <a:effectLst/>
                <a:uFill>
                  <a:solidFill>
                    <a:srgbClr val="000000"/>
                  </a:solidFill>
                </a:uFill>
                <a:latin typeface="News706 BT"/>
                <a:cs typeface="News706 BT"/>
                <a:sym typeface="Gill Sans"/>
              </a:rPr>
              <a:t>Pandas review</a:t>
            </a:r>
          </a:p>
          <a:p>
            <a:pPr marL="554989" marR="40639" indent="-514350" algn="l" defTabSz="914400" rtl="0" fontAlgn="auto" latinLnBrk="1" hangingPunct="0">
              <a:lnSpc>
                <a:spcPct val="120000"/>
              </a:lnSpc>
              <a:spcBef>
                <a:spcPts val="0"/>
              </a:spcBef>
              <a:spcAft>
                <a:spcPts val="0"/>
              </a:spcAft>
              <a:buClrTx/>
              <a:buSzTx/>
              <a:buAutoNum type="arabicPeriod"/>
              <a:tabLst/>
            </a:pPr>
            <a:r>
              <a:rPr lang="en-US" sz="2300" dirty="0" smtClean="0">
                <a:solidFill>
                  <a:srgbClr val="000000"/>
                </a:solidFill>
                <a:uFill>
                  <a:solidFill>
                    <a:srgbClr val="000000"/>
                  </a:solidFill>
                </a:uFill>
                <a:latin typeface="News706 BT"/>
                <a:cs typeface="News706 BT"/>
              </a:rPr>
              <a:t>Pandas Lab</a:t>
            </a:r>
            <a:endParaRPr kumimoji="0" lang="en-US" sz="2300" i="0" u="none" strike="noStrike" cap="none" spc="0" normalizeH="0" baseline="0" dirty="0" smtClean="0">
              <a:ln>
                <a:noFill/>
              </a:ln>
              <a:solidFill>
                <a:srgbClr val="000000"/>
              </a:solidFill>
              <a:effectLst/>
              <a:uFill>
                <a:solidFill>
                  <a:srgbClr val="000000"/>
                </a:solidFill>
              </a:uFill>
              <a:latin typeface="News706 BT"/>
              <a:cs typeface="News706 BT"/>
              <a:sym typeface="Gill Sans"/>
            </a:endParaRPr>
          </a:p>
          <a:p>
            <a:pPr marR="40639" algn="l" defTabSz="914400" rtl="0" fontAlgn="auto" latinLnBrk="1" hangingPunct="0">
              <a:lnSpc>
                <a:spcPct val="120000"/>
              </a:lnSpc>
              <a:spcBef>
                <a:spcPts val="0"/>
              </a:spcBef>
              <a:spcAft>
                <a:spcPts val="0"/>
              </a:spcAft>
              <a:buClrTx/>
              <a:buSzTx/>
              <a:tabLst/>
            </a:pPr>
            <a:endParaRPr kumimoji="0" lang="en-US" sz="2300" i="0" u="none" strike="noStrike" cap="none" spc="0" normalizeH="0" baseline="0" dirty="0">
              <a:ln>
                <a:noFill/>
              </a:ln>
              <a:solidFill>
                <a:srgbClr val="000000"/>
              </a:solidFill>
              <a:effectLst/>
              <a:uFill>
                <a:solidFill>
                  <a:srgbClr val="000000"/>
                </a:solidFill>
              </a:uFill>
              <a:latin typeface="News706 BT"/>
              <a:cs typeface="News706 BT"/>
              <a:sym typeface="Gill Sans"/>
            </a:endParaRPr>
          </a:p>
        </p:txBody>
      </p:sp>
    </p:spTree>
    <p:extLst>
      <p:ext uri="{BB962C8B-B14F-4D97-AF65-F5344CB8AC3E}">
        <p14:creationId xmlns:p14="http://schemas.microsoft.com/office/powerpoint/2010/main" val="3266296093"/>
      </p:ext>
    </p:extLst>
  </p:cSld>
  <p:clrMapOvr>
    <a:masterClrMapping/>
  </p:clrMapOvr>
  <p:transition xmlns:p14="http://schemas.microsoft.com/office/powerpoint/2010/mai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98"/>
          <p:cNvSpPr/>
          <p:nvPr/>
        </p:nvSpPr>
        <p:spPr>
          <a:xfrm>
            <a:off x="472292" y="560205"/>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0" dirty="0" smtClean="0">
                <a:uFill>
                  <a:solidFill/>
                </a:uFill>
                <a:latin typeface="PFDinTextCompPro-Bold"/>
                <a:cs typeface="PFDinTextCompPro-Bold"/>
              </a:rPr>
              <a:t>Pandas</a:t>
            </a:r>
            <a:endParaRPr sz="2400" b="0" dirty="0">
              <a:uFill>
                <a:solidFill/>
              </a:uFill>
              <a:latin typeface="PFDinTextCompPro-Bold"/>
              <a:cs typeface="PFDinTextCompPro-Bold"/>
            </a:endParaRPr>
          </a:p>
        </p:txBody>
      </p:sp>
      <p:sp>
        <p:nvSpPr>
          <p:cNvPr id="5" name="Subtitle 2"/>
          <p:cNvSpPr txBox="1">
            <a:spLocks/>
          </p:cNvSpPr>
          <p:nvPr/>
        </p:nvSpPr>
        <p:spPr bwMode="auto">
          <a:xfrm>
            <a:off x="472292" y="1169890"/>
            <a:ext cx="8305800" cy="35814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lvl1pPr marL="186689"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1pPr>
            <a:lvl2pPr marL="33274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2pPr>
            <a:lvl3pPr marL="4787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3pPr>
            <a:lvl4pPr marL="62484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4pPr>
            <a:lvl5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5pPr>
            <a:lvl6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6pPr>
            <a:lvl7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7pPr>
            <a:lvl8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8pPr>
            <a:lvl9pPr marL="770890" marR="40639" indent="-146050">
              <a:lnSpc>
                <a:spcPts val="2400"/>
              </a:lnSpc>
              <a:buClr>
                <a:srgbClr val="000000"/>
              </a:buClr>
              <a:buSzPct val="69000"/>
              <a:buFont typeface="Lucida Grande"/>
              <a:buChar char="‣"/>
              <a:defRPr sz="2000">
                <a:uFill>
                  <a:solidFill/>
                </a:uFill>
                <a:latin typeface="Helvetica"/>
                <a:ea typeface="Helvetica"/>
                <a:cs typeface="Helvetica"/>
                <a:sym typeface="Helvetica"/>
              </a:defRPr>
            </a:lvl9pPr>
          </a:lstStyle>
          <a:p>
            <a:pPr marL="0" indent="0" algn="l">
              <a:lnSpc>
                <a:spcPct val="120000"/>
              </a:lnSpc>
              <a:buFont typeface="Lucida Grande"/>
              <a:buNone/>
            </a:pPr>
            <a:r>
              <a:rPr lang="en-US" dirty="0" smtClean="0">
                <a:latin typeface="News706 BT"/>
                <a:cs typeface="News706 BT"/>
              </a:rPr>
              <a:t>Pandas is:</a:t>
            </a:r>
          </a:p>
          <a:p>
            <a:pPr marL="0" indent="0" algn="l">
              <a:lnSpc>
                <a:spcPct val="120000"/>
              </a:lnSpc>
              <a:buFont typeface="Lucida Grande"/>
              <a:buNone/>
            </a:pPr>
            <a:endParaRPr lang="en-US" dirty="0" smtClean="0">
              <a:latin typeface="News706 BT"/>
              <a:cs typeface="News706 BT"/>
            </a:endParaRPr>
          </a:p>
          <a:p>
            <a:pPr marL="342900" indent="-342900" algn="l">
              <a:lnSpc>
                <a:spcPct val="120000"/>
              </a:lnSpc>
            </a:pPr>
            <a:r>
              <a:rPr lang="en-US" dirty="0" smtClean="0">
                <a:latin typeface="News706 BT"/>
                <a:cs typeface="News706 BT"/>
              </a:rPr>
              <a:t>A library that allows you to work with structured data quickly and easily</a:t>
            </a:r>
          </a:p>
          <a:p>
            <a:pPr marL="342900" indent="-342900" algn="l">
              <a:lnSpc>
                <a:spcPct val="120000"/>
              </a:lnSpc>
            </a:pPr>
            <a:r>
              <a:rPr lang="en-US" dirty="0" smtClean="0">
                <a:latin typeface="News706 BT"/>
                <a:cs typeface="News706 BT"/>
              </a:rPr>
              <a:t>Very fast. Combines high performance features of </a:t>
            </a:r>
            <a:r>
              <a:rPr lang="en-US" dirty="0" err="1" smtClean="0">
                <a:latin typeface="News706 BT"/>
                <a:cs typeface="News706 BT"/>
              </a:rPr>
              <a:t>numpy</a:t>
            </a:r>
            <a:r>
              <a:rPr lang="en-US" dirty="0" smtClean="0">
                <a:latin typeface="News706 BT"/>
                <a:cs typeface="News706 BT"/>
              </a:rPr>
              <a:t> with flexible data manipulation capabilities of spreadsheets and databases</a:t>
            </a:r>
          </a:p>
          <a:p>
            <a:pPr marL="342900" indent="-342900" algn="l">
              <a:lnSpc>
                <a:spcPct val="120000"/>
              </a:lnSpc>
            </a:pPr>
            <a:r>
              <a:rPr lang="en-US" dirty="0" smtClean="0">
                <a:latin typeface="News706 BT"/>
                <a:cs typeface="News706 BT"/>
              </a:rPr>
              <a:t>Heavily influenced by the R programming language</a:t>
            </a:r>
          </a:p>
        </p:txBody>
      </p:sp>
    </p:spTree>
    <p:extLst>
      <p:ext uri="{BB962C8B-B14F-4D97-AF65-F5344CB8AC3E}">
        <p14:creationId xmlns:p14="http://schemas.microsoft.com/office/powerpoint/2010/main" val="218552805"/>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98"/>
          <p:cNvSpPr/>
          <p:nvPr/>
        </p:nvSpPr>
        <p:spPr>
          <a:xfrm>
            <a:off x="472292" y="560205"/>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0" dirty="0" smtClean="0">
                <a:uFill>
                  <a:solidFill/>
                </a:uFill>
                <a:latin typeface="PFDinTextCompPro-Bold"/>
                <a:cs typeface="PFDinTextCompPro-Bold"/>
              </a:rPr>
              <a:t>Pandas – Data Structures</a:t>
            </a:r>
            <a:endParaRPr sz="2400" b="0" dirty="0">
              <a:uFill>
                <a:solidFill/>
              </a:uFill>
              <a:latin typeface="PFDinTextCompPro-Bold"/>
              <a:cs typeface="PFDinTextCompPro-Bold"/>
            </a:endParaRPr>
          </a:p>
        </p:txBody>
      </p:sp>
      <p:graphicFrame>
        <p:nvGraphicFramePr>
          <p:cNvPr id="2" name="Table 1"/>
          <p:cNvGraphicFramePr>
            <a:graphicFrameLocks noGrp="1"/>
          </p:cNvGraphicFramePr>
          <p:nvPr>
            <p:extLst>
              <p:ext uri="{D42A27DB-BD31-4B8C-83A1-F6EECF244321}">
                <p14:modId xmlns:p14="http://schemas.microsoft.com/office/powerpoint/2010/main" val="3879348699"/>
              </p:ext>
            </p:extLst>
          </p:nvPr>
        </p:nvGraphicFramePr>
        <p:xfrm>
          <a:off x="913544" y="1233809"/>
          <a:ext cx="7592896" cy="3126975"/>
        </p:xfrm>
        <a:graphic>
          <a:graphicData uri="http://schemas.openxmlformats.org/drawingml/2006/table">
            <a:tbl>
              <a:tblPr firstRow="1" bandRow="1">
                <a:tableStyleId>{5940675A-B579-460E-94D1-54222C63F5DA}</a:tableStyleId>
              </a:tblPr>
              <a:tblGrid>
                <a:gridCol w="3796448"/>
                <a:gridCol w="3796448"/>
              </a:tblGrid>
              <a:tr h="370840">
                <a:tc>
                  <a:txBody>
                    <a:bodyPr/>
                    <a:lstStyle/>
                    <a:p>
                      <a:r>
                        <a:rPr lang="en-US" dirty="0" smtClean="0">
                          <a:latin typeface="News706 BT"/>
                          <a:cs typeface="News706 BT"/>
                        </a:rPr>
                        <a:t>Series</a:t>
                      </a:r>
                      <a:endParaRPr lang="en-US" dirty="0">
                        <a:latin typeface="News706 BT"/>
                        <a:cs typeface="News706 BT"/>
                      </a:endParaRPr>
                    </a:p>
                  </a:txBody>
                  <a:tcPr>
                    <a:solidFill>
                      <a:schemeClr val="accent1">
                        <a:lumMod val="20000"/>
                        <a:lumOff val="80000"/>
                      </a:schemeClr>
                    </a:solidFill>
                  </a:tcPr>
                </a:tc>
                <a:tc>
                  <a:txBody>
                    <a:bodyPr/>
                    <a:lstStyle/>
                    <a:p>
                      <a:r>
                        <a:rPr lang="en-US" dirty="0" err="1" smtClean="0">
                          <a:latin typeface="News706 BT"/>
                          <a:cs typeface="News706 BT"/>
                        </a:rPr>
                        <a:t>DataFrame</a:t>
                      </a:r>
                      <a:endParaRPr lang="en-US" dirty="0">
                        <a:latin typeface="News706 BT"/>
                        <a:cs typeface="News706 BT"/>
                      </a:endParaRPr>
                    </a:p>
                  </a:txBody>
                  <a:tcPr>
                    <a:solidFill>
                      <a:schemeClr val="accent1">
                        <a:lumMod val="20000"/>
                        <a:lumOff val="80000"/>
                      </a:schemeClr>
                    </a:solidFill>
                  </a:tcPr>
                </a:tc>
              </a:tr>
              <a:tr h="2685015">
                <a:tc>
                  <a:txBody>
                    <a:bodyPr/>
                    <a:lstStyle/>
                    <a:p>
                      <a:r>
                        <a:rPr lang="en-US" b="0" dirty="0" smtClean="0"/>
                        <a:t>One</a:t>
                      </a:r>
                      <a:r>
                        <a:rPr lang="en-US" b="0" baseline="0" dirty="0" smtClean="0"/>
                        <a:t> dimensional – just an array of data, and an associated array of labels, called an </a:t>
                      </a:r>
                      <a:r>
                        <a:rPr lang="en-US" b="0" i="1" baseline="0" dirty="0" smtClean="0"/>
                        <a:t>index</a:t>
                      </a:r>
                      <a:endParaRPr lang="en-US" b="0" dirty="0"/>
                    </a:p>
                  </a:txBody>
                  <a:tcPr/>
                </a:tc>
                <a:tc>
                  <a:txBody>
                    <a:bodyPr/>
                    <a:lstStyle/>
                    <a:p>
                      <a:r>
                        <a:rPr lang="en-US" b="0" dirty="0" smtClean="0"/>
                        <a:t>Represents</a:t>
                      </a:r>
                      <a:r>
                        <a:rPr lang="en-US" b="0" baseline="0" dirty="0" smtClean="0"/>
                        <a:t> tabular spreadsheet-like data structure containing a collection of columns, each of which can be a different value type. It can be thought of as a </a:t>
                      </a:r>
                      <a:r>
                        <a:rPr lang="en-US" b="0" baseline="0" dirty="0" err="1" smtClean="0"/>
                        <a:t>dict</a:t>
                      </a:r>
                      <a:r>
                        <a:rPr lang="en-US" b="0" baseline="0" dirty="0" smtClean="0"/>
                        <a:t> of Series</a:t>
                      </a:r>
                      <a:endParaRPr lang="en-US" b="0" dirty="0"/>
                    </a:p>
                  </a:txBody>
                  <a:tcPr/>
                </a:tc>
              </a:tr>
            </a:tbl>
          </a:graphicData>
        </a:graphic>
      </p:graphicFrame>
    </p:spTree>
    <p:extLst>
      <p:ext uri="{BB962C8B-B14F-4D97-AF65-F5344CB8AC3E}">
        <p14:creationId xmlns:p14="http://schemas.microsoft.com/office/powerpoint/2010/main" val="3497090123"/>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98"/>
          <p:cNvSpPr/>
          <p:nvPr/>
        </p:nvSpPr>
        <p:spPr>
          <a:xfrm>
            <a:off x="472292" y="560205"/>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0" dirty="0" smtClean="0">
                <a:uFill>
                  <a:solidFill/>
                </a:uFill>
                <a:latin typeface="PFDinTextCompPro-Bold"/>
                <a:cs typeface="PFDinTextCompPro-Bold"/>
              </a:rPr>
              <a:t>Pandas – Data Structures</a:t>
            </a:r>
            <a:endParaRPr sz="2400" b="0" dirty="0">
              <a:uFill>
                <a:solidFill/>
              </a:uFill>
              <a:latin typeface="PFDinTextCompPro-Bold"/>
              <a:cs typeface="PFDinTextCompPro-Bold"/>
            </a:endParaRPr>
          </a:p>
        </p:txBody>
      </p:sp>
      <p:pic>
        <p:nvPicPr>
          <p:cNvPr id="4" name="Picture 3"/>
          <p:cNvPicPr>
            <a:picLocks noChangeAspect="1"/>
          </p:cNvPicPr>
          <p:nvPr/>
        </p:nvPicPr>
        <p:blipFill>
          <a:blip r:embed="rId2"/>
          <a:stretch>
            <a:fillRect/>
          </a:stretch>
        </p:blipFill>
        <p:spPr>
          <a:xfrm>
            <a:off x="6266012" y="1348233"/>
            <a:ext cx="2313070" cy="3035014"/>
          </a:xfrm>
          <a:prstGeom prst="rect">
            <a:avLst/>
          </a:prstGeom>
        </p:spPr>
      </p:pic>
      <p:sp>
        <p:nvSpPr>
          <p:cNvPr id="6" name="TextBox 5"/>
          <p:cNvSpPr txBox="1"/>
          <p:nvPr/>
        </p:nvSpPr>
        <p:spPr bwMode="auto">
          <a:xfrm>
            <a:off x="706873" y="1725145"/>
            <a:ext cx="5415368" cy="22980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rtlCol="0" anchor="t" anchorCtr="0" compatLnSpc="1">
            <a:prstTxWarp prst="textNoShape">
              <a:avLst/>
            </a:prstTxWarp>
            <a:spAutoFit/>
          </a:bodyPr>
          <a:lstStyle/>
          <a:p>
            <a:pPr marL="0" indent="0" algn="l">
              <a:lnSpc>
                <a:spcPct val="120000"/>
              </a:lnSpc>
              <a:buFont typeface="Lucida Grande"/>
              <a:buNone/>
            </a:pPr>
            <a:r>
              <a:rPr lang="en-US" sz="2000" dirty="0" smtClean="0">
                <a:latin typeface="News706 BT"/>
                <a:cs typeface="News706 BT"/>
              </a:rPr>
              <a:t>Pandas has some incredible functionality (as we’ll soon see).</a:t>
            </a:r>
          </a:p>
          <a:p>
            <a:pPr marL="0" indent="0" algn="l">
              <a:lnSpc>
                <a:spcPct val="120000"/>
              </a:lnSpc>
              <a:buFont typeface="Lucida Grande"/>
              <a:buNone/>
            </a:pPr>
            <a:endParaRPr lang="en-US" sz="2000" dirty="0" smtClean="0">
              <a:latin typeface="News706 BT"/>
              <a:cs typeface="News706 BT"/>
            </a:endParaRPr>
          </a:p>
          <a:p>
            <a:pPr marL="0" indent="0" algn="l">
              <a:lnSpc>
                <a:spcPct val="120000"/>
              </a:lnSpc>
              <a:buFont typeface="Lucida Grande"/>
              <a:buNone/>
            </a:pPr>
            <a:r>
              <a:rPr lang="en-US" sz="2000" dirty="0" smtClean="0">
                <a:latin typeface="News706 BT"/>
                <a:cs typeface="News706 BT"/>
              </a:rPr>
              <a:t>Becoming great with pandas is a huge step towards becoming great with data manipulation</a:t>
            </a:r>
          </a:p>
        </p:txBody>
      </p:sp>
    </p:spTree>
    <p:extLst>
      <p:ext uri="{BB962C8B-B14F-4D97-AF65-F5344CB8AC3E}">
        <p14:creationId xmlns:p14="http://schemas.microsoft.com/office/powerpoint/2010/main" val="1535015967"/>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5879" y="1793146"/>
            <a:ext cx="9267196"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dirty="0" smtClean="0">
                <a:ln>
                  <a:noFill/>
                </a:ln>
                <a:solidFill>
                  <a:srgbClr val="FFFFFF"/>
                </a:solidFill>
                <a:effectLst/>
                <a:uFill>
                  <a:solidFill>
                    <a:srgbClr val="000000"/>
                  </a:solidFill>
                </a:uFill>
                <a:latin typeface="PFDinTextCompPro-Bold"/>
                <a:cs typeface="PFDinTextCompPro-Bold"/>
                <a:sym typeface="Gill Sans"/>
              </a:rPr>
              <a:t>IV.</a:t>
            </a:r>
            <a:r>
              <a:rPr kumimoji="0" lang="en-US" sz="6000" b="0" i="0" u="none" strike="noStrike" cap="none" spc="0" normalizeH="0" dirty="0" smtClean="0">
                <a:ln>
                  <a:noFill/>
                </a:ln>
                <a:solidFill>
                  <a:srgbClr val="FFFFFF"/>
                </a:solidFill>
                <a:effectLst/>
                <a:uFill>
                  <a:solidFill>
                    <a:srgbClr val="000000"/>
                  </a:solidFill>
                </a:uFill>
                <a:latin typeface="PFDinTextCompPro-Bold"/>
                <a:cs typeface="PFDinTextCompPro-Bold"/>
                <a:sym typeface="Gill Sans"/>
              </a:rPr>
              <a:t> PANDAS IPTYHON LECTURE</a:t>
            </a:r>
            <a:endParaRPr kumimoji="0" lang="en-US" sz="6000" b="0" i="0" u="none" strike="noStrike" cap="none" spc="0" normalizeH="0" baseline="0" dirty="0">
              <a:ln>
                <a:noFill/>
              </a:ln>
              <a:solidFill>
                <a:srgbClr val="FFFFFF"/>
              </a:solidFill>
              <a:effectLst/>
              <a:uFill>
                <a:solidFill>
                  <a:srgbClr val="000000"/>
                </a:solidFill>
              </a:uFill>
              <a:latin typeface="PFDinTextCompPro-Bold"/>
              <a:cs typeface="PFDinTextCompPro-Bold"/>
              <a:sym typeface="Gill Sans"/>
            </a:endParaRPr>
          </a:p>
        </p:txBody>
      </p:sp>
      <p:sp>
        <p:nvSpPr>
          <p:cNvPr id="2" name="Rectangle 1"/>
          <p:cNvSpPr/>
          <p:nvPr/>
        </p:nvSpPr>
        <p:spPr>
          <a:xfrm>
            <a:off x="356492" y="426369"/>
            <a:ext cx="2485876" cy="477054"/>
          </a:xfrm>
          <a:prstGeom prst="rect">
            <a:avLst/>
          </a:prstGeom>
        </p:spPr>
        <p:txBody>
          <a:bodyPr wrap="none">
            <a:spAutoFit/>
          </a:bodyPr>
          <a:lstStyle/>
          <a:p>
            <a:pPr rtl="0" latinLnBrk="1" hangingPunct="0"/>
            <a:r>
              <a:rPr lang="en-US" sz="2500" dirty="0" smtClean="0">
                <a:solidFill>
                  <a:srgbClr val="FFFFFF"/>
                </a:solidFill>
                <a:uFill>
                  <a:solidFill>
                    <a:srgbClr val="000000"/>
                  </a:solidFill>
                </a:uFill>
                <a:latin typeface="PFDinTextCompPro-Bold"/>
                <a:cs typeface="PFDinTextCompPro-Bold"/>
              </a:rPr>
              <a:t>INTRO TO DATA SCIENCE</a:t>
            </a:r>
            <a:endParaRPr lang="en-US" sz="2500" dirty="0">
              <a:solidFill>
                <a:srgbClr val="FFFFFF"/>
              </a:solidFill>
              <a:uFill>
                <a:solidFill>
                  <a:srgbClr val="000000"/>
                </a:solidFill>
              </a:uFill>
              <a:latin typeface="PFDinTextCompPro-Bold"/>
              <a:cs typeface="PFDinTextCompPro-Bold"/>
            </a:endParaRPr>
          </a:p>
        </p:txBody>
      </p:sp>
    </p:spTree>
    <p:extLst>
      <p:ext uri="{BB962C8B-B14F-4D97-AF65-F5344CB8AC3E}">
        <p14:creationId xmlns:p14="http://schemas.microsoft.com/office/powerpoint/2010/main" val="2440180690"/>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280765"/>
            <a:ext cx="9267196"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ctr" defTabSz="9144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dirty="0" smtClean="0">
                <a:ln>
                  <a:noFill/>
                </a:ln>
                <a:solidFill>
                  <a:srgbClr val="FFFFFF"/>
                </a:solidFill>
                <a:effectLst/>
                <a:uFill>
                  <a:solidFill>
                    <a:srgbClr val="000000"/>
                  </a:solidFill>
                </a:uFill>
                <a:latin typeface="PFDinTextCompPro-Bold"/>
                <a:cs typeface="PFDinTextCompPro-Bold"/>
                <a:sym typeface="Gill Sans"/>
              </a:rPr>
              <a:t>V. EXIT TICKET</a:t>
            </a:r>
            <a:endParaRPr kumimoji="0" lang="en-US" sz="6000" b="0" i="0" u="none" strike="noStrike" cap="none" spc="0" normalizeH="0" baseline="0" dirty="0">
              <a:ln>
                <a:noFill/>
              </a:ln>
              <a:solidFill>
                <a:srgbClr val="FFFFFF"/>
              </a:solidFill>
              <a:effectLst/>
              <a:uFill>
                <a:solidFill>
                  <a:srgbClr val="000000"/>
                </a:solidFill>
              </a:uFill>
              <a:latin typeface="PFDinTextCompPro-Bold"/>
              <a:cs typeface="PFDinTextCompPro-Bold"/>
              <a:sym typeface="Gill Sans"/>
            </a:endParaRPr>
          </a:p>
        </p:txBody>
      </p:sp>
      <p:sp>
        <p:nvSpPr>
          <p:cNvPr id="3" name="Rectangle 2"/>
          <p:cNvSpPr/>
          <p:nvPr/>
        </p:nvSpPr>
        <p:spPr>
          <a:xfrm>
            <a:off x="356492" y="426369"/>
            <a:ext cx="2485876" cy="477054"/>
          </a:xfrm>
          <a:prstGeom prst="rect">
            <a:avLst/>
          </a:prstGeom>
        </p:spPr>
        <p:txBody>
          <a:bodyPr wrap="none">
            <a:spAutoFit/>
          </a:bodyPr>
          <a:lstStyle/>
          <a:p>
            <a:pPr rtl="0" latinLnBrk="1" hangingPunct="0"/>
            <a:r>
              <a:rPr lang="en-US" sz="2500" dirty="0" smtClean="0">
                <a:solidFill>
                  <a:srgbClr val="FFFFFF"/>
                </a:solidFill>
                <a:uFill>
                  <a:solidFill>
                    <a:srgbClr val="000000"/>
                  </a:solidFill>
                </a:uFill>
                <a:latin typeface="PFDinTextCompPro-Bold"/>
                <a:cs typeface="PFDinTextCompPro-Bold"/>
              </a:rPr>
              <a:t>INTRO TO DATA SCIENCE</a:t>
            </a:r>
            <a:endParaRPr lang="en-US" sz="2500" dirty="0">
              <a:solidFill>
                <a:srgbClr val="FFFFFF"/>
              </a:solidFill>
              <a:uFill>
                <a:solidFill>
                  <a:srgbClr val="000000"/>
                </a:solidFill>
              </a:uFill>
              <a:latin typeface="PFDinTextCompPro-Bold"/>
              <a:cs typeface="PFDinTextCompPro-Bold"/>
            </a:endParaRPr>
          </a:p>
        </p:txBody>
      </p:sp>
    </p:spTree>
    <p:extLst>
      <p:ext uri="{BB962C8B-B14F-4D97-AF65-F5344CB8AC3E}">
        <p14:creationId xmlns:p14="http://schemas.microsoft.com/office/powerpoint/2010/main" val="1171939959"/>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8" name="Shape 298"/>
          <p:cNvSpPr/>
          <p:nvPr/>
        </p:nvSpPr>
        <p:spPr>
          <a:xfrm>
            <a:off x="472292" y="510440"/>
            <a:ext cx="6578601" cy="3180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l">
              <a:lnSpc>
                <a:spcPts val="2400"/>
              </a:lnSpc>
              <a:buClr>
                <a:srgbClr val="000000"/>
              </a:buClr>
              <a:buFont typeface="Lucida Grande"/>
              <a:defRPr sz="2400" b="1">
                <a:latin typeface="Helvetica-Bold"/>
                <a:ea typeface="Helvetica-Bold"/>
                <a:cs typeface="Helvetica-Bold"/>
                <a:sym typeface="Helvetica-Bold"/>
              </a:defRPr>
            </a:lvl1pPr>
          </a:lstStyle>
          <a:p>
            <a:pPr lvl="0">
              <a:defRPr sz="1800" b="0">
                <a:uFillTx/>
              </a:defRPr>
            </a:pPr>
            <a:r>
              <a:rPr lang="en-US" sz="2400" b="0" dirty="0" smtClean="0">
                <a:uFill>
                  <a:solidFill/>
                </a:uFill>
                <a:latin typeface="PFDinTextCompPro-Bold"/>
                <a:cs typeface="PFDinTextCompPro-Bold"/>
              </a:rPr>
              <a:t>TODAY</a:t>
            </a:r>
            <a:endParaRPr sz="2400" b="0" dirty="0">
              <a:uFill>
                <a:solidFill/>
              </a:uFill>
              <a:latin typeface="PFDinTextCompPro-Bold"/>
              <a:cs typeface="PFDinTextCompPro-Bold"/>
            </a:endParaRPr>
          </a:p>
        </p:txBody>
      </p:sp>
      <p:sp>
        <p:nvSpPr>
          <p:cNvPr id="299" name="Shape 299"/>
          <p:cNvSpPr/>
          <p:nvPr/>
        </p:nvSpPr>
        <p:spPr>
          <a:xfrm>
            <a:off x="478637" y="1433714"/>
            <a:ext cx="8420366" cy="2462213"/>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spAutoFit/>
          </a:bodyPr>
          <a:lstStyle/>
          <a:p>
            <a:pPr marL="171449" marR="0" lvl="0" indent="-171449" algn="l" defTabSz="1524000">
              <a:lnSpc>
                <a:spcPct val="120000"/>
              </a:lnSpc>
              <a:spcBef>
                <a:spcPts val="500"/>
              </a:spcBef>
              <a:buSzPct val="86000"/>
              <a:buFont typeface="Lucida Grande"/>
              <a:buChar char="‣"/>
              <a:defRPr sz="1800">
                <a:uFillTx/>
              </a:defRPr>
            </a:pPr>
            <a:r>
              <a:rPr lang="en-US" sz="2000" dirty="0" smtClean="0">
                <a:latin typeface="News706 BT"/>
                <a:cs typeface="News706 BT"/>
              </a:rPr>
              <a:t>Deep dive into python and programming tools</a:t>
            </a:r>
          </a:p>
          <a:p>
            <a:pPr marL="171449" marR="0" lvl="0" indent="-171449" algn="l" defTabSz="1524000">
              <a:lnSpc>
                <a:spcPct val="120000"/>
              </a:lnSpc>
              <a:spcBef>
                <a:spcPts val="500"/>
              </a:spcBef>
              <a:buSzPct val="86000"/>
              <a:buFont typeface="Lucida Grande"/>
              <a:buChar char="‣"/>
              <a:defRPr sz="1800">
                <a:uFillTx/>
              </a:defRPr>
            </a:pPr>
            <a:r>
              <a:rPr lang="en-US" sz="2000" dirty="0" smtClean="0">
                <a:latin typeface="News706 BT"/>
                <a:cs typeface="News706 BT"/>
              </a:rPr>
              <a:t>Described the programming landscape</a:t>
            </a:r>
          </a:p>
          <a:p>
            <a:pPr marL="171449" marR="0" lvl="0" indent="-171449" algn="l" defTabSz="1524000">
              <a:lnSpc>
                <a:spcPct val="120000"/>
              </a:lnSpc>
              <a:spcBef>
                <a:spcPts val="500"/>
              </a:spcBef>
              <a:buSzPct val="86000"/>
              <a:buFont typeface="Lucida Grande"/>
              <a:buChar char="‣"/>
              <a:defRPr sz="1800">
                <a:uFillTx/>
              </a:defRPr>
            </a:pPr>
            <a:r>
              <a:rPr lang="en-US" sz="2000" dirty="0" smtClean="0">
                <a:latin typeface="News706 BT"/>
                <a:cs typeface="News706 BT"/>
              </a:rPr>
              <a:t>Created our first </a:t>
            </a:r>
            <a:r>
              <a:rPr lang="en-US" sz="2000" dirty="0" err="1" smtClean="0">
                <a:latin typeface="News706 BT"/>
                <a:cs typeface="News706 BT"/>
              </a:rPr>
              <a:t>iPython</a:t>
            </a:r>
            <a:r>
              <a:rPr lang="en-US" sz="2000" dirty="0" smtClean="0">
                <a:latin typeface="News706 BT"/>
                <a:cs typeface="News706 BT"/>
              </a:rPr>
              <a:t> Notebook from scratch became familiar with how to work with data in python with the pandas library</a:t>
            </a:r>
          </a:p>
          <a:p>
            <a:pPr marL="171449" marR="0" lvl="0" indent="-171449" algn="l" defTabSz="1524000">
              <a:lnSpc>
                <a:spcPct val="120000"/>
              </a:lnSpc>
              <a:spcBef>
                <a:spcPts val="500"/>
              </a:spcBef>
              <a:buSzPct val="86000"/>
              <a:buFont typeface="Lucida Grande"/>
              <a:buChar char="‣"/>
              <a:defRPr sz="1800">
                <a:uFillTx/>
              </a:defRPr>
            </a:pPr>
            <a:r>
              <a:rPr lang="en-US" sz="2000" dirty="0" smtClean="0">
                <a:latin typeface="News706 BT"/>
                <a:cs typeface="News706 BT"/>
              </a:rPr>
              <a:t>Preview of plotting and time series </a:t>
            </a:r>
          </a:p>
          <a:p>
            <a:pPr marL="0" marR="0" lvl="0" algn="l" defTabSz="1524000">
              <a:lnSpc>
                <a:spcPct val="120000"/>
              </a:lnSpc>
              <a:spcBef>
                <a:spcPts val="500"/>
              </a:spcBef>
              <a:buSzPct val="86000"/>
              <a:defRPr sz="1800">
                <a:uFillTx/>
              </a:defRPr>
            </a:pPr>
            <a:endParaRPr sz="2000" dirty="0">
              <a:uFill>
                <a:solidFill/>
              </a:uFill>
              <a:latin typeface="News706 BT"/>
              <a:ea typeface="Helvetica"/>
              <a:cs typeface="News706 BT"/>
              <a:sym typeface="Helvetica"/>
            </a:endParaRPr>
          </a:p>
        </p:txBody>
      </p:sp>
      <p:sp>
        <p:nvSpPr>
          <p:cNvPr id="300" name="Shape 300"/>
          <p:cNvSpPr/>
          <p:nvPr/>
        </p:nvSpPr>
        <p:spPr>
          <a:xfrm>
            <a:off x="555102" y="1033785"/>
            <a:ext cx="8343901" cy="389529"/>
          </a:xfrm>
          <a:prstGeom prst="rect">
            <a:avLst/>
          </a:prstGeom>
          <a:ln w="12700">
            <a:miter lim="400000"/>
          </a:ln>
          <a:extLst>
            <a:ext uri="{C572A759-6A51-4108-AA02-DFA0A04FC94B}">
              <ma14:wrappingTextBoxFlag xmlns:ma14="http://schemas.microsoft.com/office/mac/drawingml/2011/main" val="1"/>
            </a:ext>
          </a:extLst>
        </p:spPr>
        <p:txBody>
          <a:bodyPr lIns="32861" tIns="32861" rIns="32861" bIns="32861">
            <a:spAutoFit/>
          </a:bodyPr>
          <a:lstStyle/>
          <a:p>
            <a:pPr marL="62825" marR="62825" lvl="0" algn="l" defTabSz="911899">
              <a:defRPr sz="1800">
                <a:uFillTx/>
              </a:defRPr>
            </a:pPr>
            <a:endParaRPr sz="2100" b="1" dirty="0">
              <a:uFill>
                <a:solidFill/>
              </a:uFill>
              <a:latin typeface="Helvetica-Bold"/>
              <a:ea typeface="Helvetica-Bold"/>
              <a:cs typeface="Helvetica-Bold"/>
              <a:sym typeface="Helvetica-Bold"/>
            </a:endParaRPr>
          </a:p>
        </p:txBody>
      </p:sp>
    </p:spTree>
    <p:extLst>
      <p:ext uri="{BB962C8B-B14F-4D97-AF65-F5344CB8AC3E}">
        <p14:creationId xmlns:p14="http://schemas.microsoft.com/office/powerpoint/2010/main" val="216034504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9623" y="414230"/>
            <a:ext cx="3096320" cy="53347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algn="l" defTabSz="914400" rtl="0" fontAlgn="auto" latinLnBrk="1" hangingPunct="0">
              <a:lnSpc>
                <a:spcPct val="100000"/>
              </a:lnSpc>
              <a:spcBef>
                <a:spcPts val="0"/>
              </a:spcBef>
              <a:spcAft>
                <a:spcPts val="0"/>
              </a:spcAft>
              <a:buClrTx/>
              <a:buSzTx/>
              <a:buFontTx/>
              <a:buNone/>
              <a:tabLst/>
            </a:pPr>
            <a:r>
              <a:rPr kumimoji="0" lang="en-US" sz="2800" u="none" strike="noStrike" cap="none" spc="0" normalizeH="0" baseline="0" dirty="0" smtClean="0">
                <a:ln>
                  <a:noFill/>
                </a:ln>
                <a:solidFill>
                  <a:srgbClr val="000000"/>
                </a:solidFill>
                <a:effectLst/>
                <a:uFill>
                  <a:solidFill>
                    <a:srgbClr val="000000"/>
                  </a:solidFill>
                </a:uFill>
                <a:latin typeface="PFDinTextCompPro-Bold"/>
                <a:ea typeface="+mn-ea"/>
                <a:cs typeface="PFDinTextCompPro-Bold"/>
                <a:sym typeface="Gill Sans"/>
              </a:rPr>
              <a:t>Exit Ticket Questions</a:t>
            </a:r>
            <a:endParaRPr kumimoji="0" lang="en-US" sz="2800" u="none" strike="noStrike" cap="none" spc="0" normalizeH="0" baseline="0" dirty="0">
              <a:ln>
                <a:noFill/>
              </a:ln>
              <a:solidFill>
                <a:srgbClr val="000000"/>
              </a:solidFill>
              <a:effectLst/>
              <a:uFill>
                <a:solidFill>
                  <a:srgbClr val="000000"/>
                </a:solidFill>
              </a:uFill>
              <a:latin typeface="PFDinTextCompPro-Bold"/>
              <a:ea typeface="+mn-ea"/>
              <a:cs typeface="PFDinTextCompPro-Bold"/>
              <a:sym typeface="Gill Sans"/>
            </a:endParaRPr>
          </a:p>
        </p:txBody>
      </p:sp>
      <p:sp>
        <p:nvSpPr>
          <p:cNvPr id="6" name="TextBox 5"/>
          <p:cNvSpPr txBox="1"/>
          <p:nvPr/>
        </p:nvSpPr>
        <p:spPr>
          <a:xfrm>
            <a:off x="544289" y="953113"/>
            <a:ext cx="8345772" cy="43381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554989" indent="-514350" algn="l" rtl="0" latinLnBrk="1" hangingPunct="0">
              <a:lnSpc>
                <a:spcPct val="120000"/>
              </a:lnSpc>
              <a:buFontTx/>
              <a:buAutoNum type="arabicPeriod"/>
            </a:pPr>
            <a:r>
              <a:rPr lang="en-US" sz="2300" dirty="0">
                <a:solidFill>
                  <a:srgbClr val="000000"/>
                </a:solidFill>
                <a:uFill>
                  <a:solidFill>
                    <a:srgbClr val="000000"/>
                  </a:solidFill>
                </a:uFill>
                <a:latin typeface="News706 BT"/>
                <a:cs typeface="News706 BT"/>
              </a:rPr>
              <a:t>What </a:t>
            </a:r>
            <a:r>
              <a:rPr lang="en-US" sz="2300" dirty="0" smtClean="0">
                <a:solidFill>
                  <a:srgbClr val="000000"/>
                </a:solidFill>
                <a:uFill>
                  <a:solidFill>
                    <a:srgbClr val="000000"/>
                  </a:solidFill>
                </a:uFill>
                <a:latin typeface="News706 BT"/>
                <a:cs typeface="News706 BT"/>
              </a:rPr>
              <a:t>is the </a:t>
            </a:r>
            <a:r>
              <a:rPr lang="en-US" sz="2300" i="1" dirty="0" smtClean="0">
                <a:solidFill>
                  <a:srgbClr val="000000"/>
                </a:solidFill>
                <a:uFill>
                  <a:solidFill>
                    <a:srgbClr val="000000"/>
                  </a:solidFill>
                </a:uFill>
                <a:latin typeface="News706 BT"/>
                <a:cs typeface="News706 BT"/>
              </a:rPr>
              <a:t>actual</a:t>
            </a:r>
            <a:r>
              <a:rPr lang="en-US" sz="2300" dirty="0" smtClean="0">
                <a:solidFill>
                  <a:srgbClr val="000000"/>
                </a:solidFill>
                <a:uFill>
                  <a:solidFill>
                    <a:srgbClr val="000000"/>
                  </a:solidFill>
                </a:uFill>
                <a:latin typeface="News706 BT"/>
                <a:cs typeface="News706 BT"/>
              </a:rPr>
              <a:t> </a:t>
            </a:r>
            <a:r>
              <a:rPr lang="en-US" sz="2300" dirty="0">
                <a:solidFill>
                  <a:srgbClr val="000000"/>
                </a:solidFill>
                <a:uFill>
                  <a:solidFill>
                    <a:srgbClr val="000000"/>
                  </a:solidFill>
                </a:uFill>
                <a:latin typeface="News706 BT"/>
                <a:cs typeface="News706 BT"/>
              </a:rPr>
              <a:t>curriculum? </a:t>
            </a:r>
            <a:r>
              <a:rPr lang="en-US" sz="2300" dirty="0" smtClean="0">
                <a:solidFill>
                  <a:srgbClr val="000000"/>
                </a:solidFill>
                <a:uFill>
                  <a:solidFill>
                    <a:srgbClr val="000000"/>
                  </a:solidFill>
                </a:uFill>
                <a:latin typeface="News706 BT"/>
                <a:cs typeface="News706 BT"/>
              </a:rPr>
              <a:t>(</a:t>
            </a:r>
            <a:r>
              <a:rPr lang="en-US" sz="1500" dirty="0" smtClean="0">
                <a:solidFill>
                  <a:srgbClr val="000000"/>
                </a:solidFill>
                <a:uFill>
                  <a:solidFill>
                    <a:srgbClr val="000000"/>
                  </a:solidFill>
                </a:uFill>
                <a:latin typeface="News706 BT"/>
                <a:cs typeface="News706 BT"/>
                <a:hlinkClick r:id="rId2"/>
              </a:rPr>
              <a:t>class github</a:t>
            </a:r>
            <a:r>
              <a:rPr lang="en-US" sz="2300" dirty="0" smtClean="0">
                <a:solidFill>
                  <a:srgbClr val="000000"/>
                </a:solidFill>
                <a:uFill>
                  <a:solidFill>
                    <a:srgbClr val="000000"/>
                  </a:solidFill>
                </a:uFill>
                <a:latin typeface="News706 BT"/>
                <a:cs typeface="News706 BT"/>
              </a:rPr>
              <a:t>)</a:t>
            </a:r>
          </a:p>
          <a:p>
            <a:pPr marL="554989" indent="-514350" algn="l" rtl="0" latinLnBrk="1" hangingPunct="0">
              <a:lnSpc>
                <a:spcPct val="120000"/>
              </a:lnSpc>
              <a:buFontTx/>
              <a:buAutoNum type="arabicPeriod"/>
            </a:pPr>
            <a:r>
              <a:rPr lang="en-US" sz="2300" dirty="0">
                <a:solidFill>
                  <a:srgbClr val="000000"/>
                </a:solidFill>
                <a:uFill>
                  <a:solidFill>
                    <a:srgbClr val="000000"/>
                  </a:solidFill>
                </a:uFill>
                <a:latin typeface="News706 BT"/>
                <a:cs typeface="News706 BT"/>
              </a:rPr>
              <a:t>Keys to success in class?</a:t>
            </a:r>
          </a:p>
          <a:p>
            <a:pPr marL="554989" indent="-514350" algn="l" rtl="0" latinLnBrk="1" hangingPunct="0">
              <a:lnSpc>
                <a:spcPct val="120000"/>
              </a:lnSpc>
              <a:buFontTx/>
              <a:buAutoNum type="arabicPeriod"/>
            </a:pPr>
            <a:r>
              <a:rPr lang="en-US" sz="2300" dirty="0">
                <a:solidFill>
                  <a:srgbClr val="000000"/>
                </a:solidFill>
                <a:uFill>
                  <a:solidFill>
                    <a:srgbClr val="000000"/>
                  </a:solidFill>
                </a:uFill>
                <a:latin typeface="News706 BT"/>
                <a:cs typeface="News706 BT"/>
              </a:rPr>
              <a:t>Difference between analytics &amp; data </a:t>
            </a:r>
            <a:r>
              <a:rPr lang="en-US" sz="2300" dirty="0" smtClean="0">
                <a:solidFill>
                  <a:srgbClr val="000000"/>
                </a:solidFill>
                <a:uFill>
                  <a:solidFill>
                    <a:srgbClr val="000000"/>
                  </a:solidFill>
                </a:uFill>
                <a:latin typeface="News706 BT"/>
                <a:cs typeface="News706 BT"/>
              </a:rPr>
              <a:t>science?</a:t>
            </a:r>
          </a:p>
          <a:p>
            <a:pPr marL="554989" indent="-514350" algn="l" rtl="0" latinLnBrk="1" hangingPunct="0">
              <a:lnSpc>
                <a:spcPct val="120000"/>
              </a:lnSpc>
              <a:buFontTx/>
              <a:buAutoNum type="arabicPeriod"/>
            </a:pPr>
            <a:r>
              <a:rPr lang="en-US" sz="2300" dirty="0" smtClean="0">
                <a:solidFill>
                  <a:srgbClr val="000000"/>
                </a:solidFill>
                <a:uFill>
                  <a:solidFill>
                    <a:srgbClr val="000000"/>
                  </a:solidFill>
                </a:uFill>
                <a:latin typeface="News706 BT"/>
                <a:cs typeface="News706 BT"/>
              </a:rPr>
              <a:t>How to view markdown files?</a:t>
            </a:r>
            <a:endParaRPr lang="en-US" sz="2300" dirty="0">
              <a:solidFill>
                <a:srgbClr val="000000"/>
              </a:solidFill>
              <a:uFill>
                <a:solidFill>
                  <a:srgbClr val="000000"/>
                </a:solidFill>
              </a:uFill>
              <a:latin typeface="News706 BT"/>
              <a:cs typeface="News706 BT"/>
            </a:endParaRPr>
          </a:p>
          <a:p>
            <a:pPr marL="554989" indent="-514350" algn="l" rtl="0" latinLnBrk="1" hangingPunct="0">
              <a:lnSpc>
                <a:spcPct val="120000"/>
              </a:lnSpc>
              <a:buFontTx/>
              <a:buAutoNum type="arabicPeriod"/>
            </a:pPr>
            <a:r>
              <a:rPr lang="en-US" sz="2300" dirty="0" smtClean="0">
                <a:solidFill>
                  <a:srgbClr val="000000"/>
                </a:solidFill>
                <a:uFill>
                  <a:solidFill>
                    <a:srgbClr val="000000"/>
                  </a:solidFill>
                </a:uFill>
                <a:latin typeface="News706 BT"/>
                <a:cs typeface="News706 BT"/>
              </a:rPr>
              <a:t>When would I need to use something like python?</a:t>
            </a:r>
            <a:endParaRPr lang="en-US" sz="2300" dirty="0">
              <a:solidFill>
                <a:srgbClr val="000000"/>
              </a:solidFill>
              <a:uFill>
                <a:solidFill>
                  <a:srgbClr val="000000"/>
                </a:solidFill>
              </a:uFill>
              <a:latin typeface="News706 BT"/>
              <a:cs typeface="News706 BT"/>
            </a:endParaRPr>
          </a:p>
          <a:p>
            <a:pPr marL="554989" indent="-514350" algn="l" rtl="0" latinLnBrk="1" hangingPunct="0">
              <a:lnSpc>
                <a:spcPct val="120000"/>
              </a:lnSpc>
              <a:buFontTx/>
              <a:buAutoNum type="arabicPeriod"/>
            </a:pPr>
            <a:r>
              <a:rPr lang="en-US" sz="2300" dirty="0">
                <a:solidFill>
                  <a:srgbClr val="000000"/>
                </a:solidFill>
                <a:uFill>
                  <a:solidFill>
                    <a:srgbClr val="000000"/>
                  </a:solidFill>
                </a:uFill>
                <a:latin typeface="News706 BT"/>
                <a:cs typeface="News706 BT"/>
              </a:rPr>
              <a:t>Advantages of python over other </a:t>
            </a:r>
            <a:r>
              <a:rPr lang="en-US" sz="2300" dirty="0" smtClean="0">
                <a:solidFill>
                  <a:srgbClr val="000000"/>
                </a:solidFill>
                <a:uFill>
                  <a:solidFill>
                    <a:srgbClr val="000000"/>
                  </a:solidFill>
                </a:uFill>
                <a:latin typeface="News706 BT"/>
                <a:cs typeface="News706 BT"/>
              </a:rPr>
              <a:t>languages?</a:t>
            </a:r>
          </a:p>
          <a:p>
            <a:pPr marL="554989" indent="-514350" algn="l" rtl="0" latinLnBrk="1" hangingPunct="0">
              <a:lnSpc>
                <a:spcPct val="120000"/>
              </a:lnSpc>
              <a:buFontTx/>
              <a:buAutoNum type="arabicPeriod"/>
            </a:pPr>
            <a:r>
              <a:rPr lang="en-US" sz="2300" dirty="0" smtClean="0">
                <a:solidFill>
                  <a:srgbClr val="000000"/>
                </a:solidFill>
                <a:uFill>
                  <a:solidFill>
                    <a:srgbClr val="000000"/>
                  </a:solidFill>
                </a:uFill>
                <a:latin typeface="News706 BT"/>
                <a:cs typeface="News706 BT"/>
              </a:rPr>
              <a:t>Why use </a:t>
            </a:r>
            <a:r>
              <a:rPr lang="en-US" sz="2300" dirty="0" err="1" smtClean="0">
                <a:solidFill>
                  <a:srgbClr val="000000"/>
                </a:solidFill>
                <a:uFill>
                  <a:solidFill>
                    <a:srgbClr val="000000"/>
                  </a:solidFill>
                </a:uFill>
                <a:latin typeface="News706 BT"/>
                <a:cs typeface="News706 BT"/>
              </a:rPr>
              <a:t>ipython</a:t>
            </a:r>
            <a:r>
              <a:rPr lang="en-US" sz="2300" dirty="0" smtClean="0">
                <a:solidFill>
                  <a:srgbClr val="000000"/>
                </a:solidFill>
                <a:uFill>
                  <a:solidFill>
                    <a:srgbClr val="000000"/>
                  </a:solidFill>
                </a:uFill>
                <a:latin typeface="News706 BT"/>
                <a:cs typeface="News706 BT"/>
              </a:rPr>
              <a:t>/</a:t>
            </a:r>
            <a:r>
              <a:rPr lang="en-US" sz="2300" dirty="0" err="1" smtClean="0">
                <a:solidFill>
                  <a:srgbClr val="000000"/>
                </a:solidFill>
                <a:uFill>
                  <a:solidFill>
                    <a:srgbClr val="000000"/>
                  </a:solidFill>
                </a:uFill>
                <a:latin typeface="News706 BT"/>
                <a:cs typeface="News706 BT"/>
              </a:rPr>
              <a:t>Jupyter</a:t>
            </a:r>
            <a:r>
              <a:rPr lang="en-US" sz="2300" dirty="0" smtClean="0">
                <a:solidFill>
                  <a:srgbClr val="000000"/>
                </a:solidFill>
                <a:uFill>
                  <a:solidFill>
                    <a:srgbClr val="000000"/>
                  </a:solidFill>
                </a:uFill>
                <a:latin typeface="News706 BT"/>
                <a:cs typeface="News706 BT"/>
              </a:rPr>
              <a:t>?</a:t>
            </a:r>
          </a:p>
          <a:p>
            <a:pPr marL="554989" indent="-514350" algn="l" rtl="0" latinLnBrk="1" hangingPunct="0">
              <a:lnSpc>
                <a:spcPct val="120000"/>
              </a:lnSpc>
              <a:buFontTx/>
              <a:buAutoNum type="arabicPeriod"/>
            </a:pPr>
            <a:r>
              <a:rPr lang="en-US" sz="2300" dirty="0" smtClean="0">
                <a:solidFill>
                  <a:srgbClr val="000000"/>
                </a:solidFill>
                <a:uFill>
                  <a:solidFill>
                    <a:srgbClr val="000000"/>
                  </a:solidFill>
                </a:uFill>
                <a:latin typeface="News706 BT"/>
                <a:cs typeface="News706 BT"/>
              </a:rPr>
              <a:t>Why learn bash?</a:t>
            </a:r>
            <a:endParaRPr lang="en-US" sz="2300" dirty="0">
              <a:solidFill>
                <a:srgbClr val="000000"/>
              </a:solidFill>
              <a:uFill>
                <a:solidFill>
                  <a:srgbClr val="000000"/>
                </a:solidFill>
              </a:uFill>
              <a:latin typeface="News706 BT"/>
              <a:cs typeface="News706 BT"/>
            </a:endParaRPr>
          </a:p>
          <a:p>
            <a:pPr marL="554989" indent="-514350" algn="l" rtl="0" latinLnBrk="1" hangingPunct="0">
              <a:lnSpc>
                <a:spcPct val="120000"/>
              </a:lnSpc>
              <a:buFontTx/>
              <a:buAutoNum type="arabicPeriod"/>
            </a:pPr>
            <a:r>
              <a:rPr lang="en-US" sz="2300" dirty="0">
                <a:solidFill>
                  <a:srgbClr val="000000"/>
                </a:solidFill>
                <a:uFill>
                  <a:solidFill>
                    <a:srgbClr val="000000"/>
                  </a:solidFill>
                </a:uFill>
                <a:latin typeface="News706 BT"/>
                <a:cs typeface="News706 BT"/>
              </a:rPr>
              <a:t>What are the appropriate models to use?</a:t>
            </a:r>
          </a:p>
          <a:p>
            <a:pPr algn="l" rtl="0" latinLnBrk="1" hangingPunct="0">
              <a:lnSpc>
                <a:spcPct val="120000"/>
              </a:lnSpc>
            </a:pPr>
            <a:endParaRPr kumimoji="0" lang="en-US" sz="2300" i="0" u="none" strike="noStrike" cap="none" spc="0" normalizeH="0" baseline="0" dirty="0">
              <a:ln>
                <a:noFill/>
              </a:ln>
              <a:solidFill>
                <a:srgbClr val="000000"/>
              </a:solidFill>
              <a:effectLst/>
              <a:uFill>
                <a:solidFill>
                  <a:srgbClr val="000000"/>
                </a:solidFill>
              </a:uFill>
              <a:latin typeface="News706 BT"/>
              <a:cs typeface="News706 BT"/>
              <a:sym typeface="Gill Sans"/>
            </a:endParaRPr>
          </a:p>
        </p:txBody>
      </p:sp>
    </p:spTree>
    <p:extLst>
      <p:ext uri="{BB962C8B-B14F-4D97-AF65-F5344CB8AC3E}">
        <p14:creationId xmlns:p14="http://schemas.microsoft.com/office/powerpoint/2010/main" val="2963936299"/>
      </p:ext>
    </p:extLst>
  </p:cSld>
  <p:clrMapOvr>
    <a:masterClrMapping/>
  </p:clrMapOvr>
  <p:transition xmlns:p14="http://schemas.microsoft.com/office/powerpoint/2010/mai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58472" y="2072138"/>
            <a:ext cx="7453016"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40639" marR="40639" indent="0" defTabSz="914400" rtl="0" fontAlgn="auto" latinLnBrk="1" hangingPunct="0">
              <a:lnSpc>
                <a:spcPct val="100000"/>
              </a:lnSpc>
              <a:spcBef>
                <a:spcPts val="0"/>
              </a:spcBef>
              <a:spcAft>
                <a:spcPts val="0"/>
              </a:spcAft>
              <a:buClrTx/>
              <a:buSzTx/>
              <a:buFontTx/>
              <a:buNone/>
              <a:tabLst/>
            </a:pPr>
            <a:r>
              <a:rPr lang="en-US" sz="6000" b="1" dirty="0" smtClean="0">
                <a:solidFill>
                  <a:srgbClr val="FFFFFF"/>
                </a:solidFill>
                <a:uFill>
                  <a:solidFill>
                    <a:srgbClr val="000000"/>
                  </a:solidFill>
                </a:uFill>
                <a:latin typeface="PFDinTextCompPro-Bold"/>
                <a:cs typeface="PFDinTextCompPro-Bold"/>
              </a:rPr>
              <a:t>I. INTRO TO PYTHON</a:t>
            </a:r>
            <a:endParaRPr kumimoji="0" lang="en-US" sz="6000" b="1" u="none" strike="noStrike" cap="none" spc="0" normalizeH="0" baseline="0" dirty="0">
              <a:ln>
                <a:noFill/>
              </a:ln>
              <a:solidFill>
                <a:srgbClr val="FFFFFF"/>
              </a:solidFill>
              <a:effectLst/>
              <a:uFill>
                <a:solidFill>
                  <a:srgbClr val="000000"/>
                </a:solidFill>
              </a:uFill>
              <a:latin typeface="PFDinTextCompPro-Bold"/>
              <a:cs typeface="PFDinTextCompPro-Bold"/>
              <a:sym typeface="Gill Sans"/>
            </a:endParaRPr>
          </a:p>
        </p:txBody>
      </p:sp>
    </p:spTree>
    <p:extLst>
      <p:ext uri="{BB962C8B-B14F-4D97-AF65-F5344CB8AC3E}">
        <p14:creationId xmlns:p14="http://schemas.microsoft.com/office/powerpoint/2010/main" val="1943412865"/>
      </p:ext>
    </p:extLst>
  </p:cSld>
  <p:clrMapOvr>
    <a:masterClrMapping/>
  </p:clrMapOvr>
  <p:transition xmlns:p14="http://schemas.microsoft.com/office/powerpoint/2010/mai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700" y="0"/>
            <a:ext cx="9337404" cy="5257800"/>
          </a:xfrm>
          <a:prstGeom prst="rect">
            <a:avLst/>
          </a:prstGeom>
        </p:spPr>
      </p:pic>
    </p:spTree>
    <p:extLst>
      <p:ext uri="{BB962C8B-B14F-4D97-AF65-F5344CB8AC3E}">
        <p14:creationId xmlns:p14="http://schemas.microsoft.com/office/powerpoint/2010/main" val="413538656"/>
      </p:ext>
    </p:extLst>
  </p:cSld>
  <p:clrMapOvr>
    <a:masterClrMapping/>
  </p:clrMapOvr>
  <p:transition xmlns:p14="http://schemas.microsoft.com/office/powerpoint/2010/mai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38100"/>
            <a:ext cx="9363075" cy="5165001"/>
          </a:xfrm>
          <a:prstGeom prst="rect">
            <a:avLst/>
          </a:prstGeom>
        </p:spPr>
      </p:pic>
    </p:spTree>
    <p:extLst>
      <p:ext uri="{BB962C8B-B14F-4D97-AF65-F5344CB8AC3E}">
        <p14:creationId xmlns:p14="http://schemas.microsoft.com/office/powerpoint/2010/main" val="1594710474"/>
      </p:ext>
    </p:extLst>
  </p:cSld>
  <p:clrMapOvr>
    <a:masterClrMapping/>
  </p:clrMapOvr>
  <p:transition xmlns:p14="http://schemas.microsoft.com/office/powerpoint/2010/mai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363075" cy="5234920"/>
          </a:xfrm>
          <a:prstGeom prst="rect">
            <a:avLst/>
          </a:prstGeom>
        </p:spPr>
      </p:pic>
    </p:spTree>
    <p:extLst>
      <p:ext uri="{BB962C8B-B14F-4D97-AF65-F5344CB8AC3E}">
        <p14:creationId xmlns:p14="http://schemas.microsoft.com/office/powerpoint/2010/main" val="3656608999"/>
      </p:ext>
    </p:extLst>
  </p:cSld>
  <p:clrMapOvr>
    <a:masterClrMapping/>
  </p:clrMapOvr>
  <p:transition xmlns:p14="http://schemas.microsoft.com/office/powerpoint/2010/mai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9363075" cy="5242032"/>
          </a:xfrm>
          <a:prstGeom prst="rect">
            <a:avLst/>
          </a:prstGeom>
        </p:spPr>
      </p:pic>
    </p:spTree>
    <p:extLst>
      <p:ext uri="{BB962C8B-B14F-4D97-AF65-F5344CB8AC3E}">
        <p14:creationId xmlns:p14="http://schemas.microsoft.com/office/powerpoint/2010/main" val="2955893307"/>
      </p:ext>
    </p:extLst>
  </p:cSld>
  <p:clrMapOvr>
    <a:masterClrMapping/>
  </p:clrMapOvr>
  <p:transition xmlns:p14="http://schemas.microsoft.com/office/powerpoint/2010/main" spd="med"/>
</p:sld>
</file>

<file path=ppt/theme/theme1.xml><?xml version="1.0" encoding="utf-8"?>
<a:theme xmlns:a="http://schemas.openxmlformats.org/drawingml/2006/main" name="White">
  <a:themeElements>
    <a:clrScheme name="White">
      <a:dk1>
        <a:srgbClr val="000000"/>
      </a:dk1>
      <a:lt1>
        <a:srgbClr val="000000"/>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a:spPr>
      <a:bodyPr wrap="square" numCol="1" anchor="t" anchorCtr="0" compatLnSpc="1">
        <a:prstTxWarp prst="textNoShape">
          <a:avLst/>
        </a:prstTxWarp>
      </a:bodyPr>
      <a:lstStyle>
        <a:defPPr marL="0" indent="0" algn="l">
          <a:lnSpc>
            <a:spcPct val="120000"/>
          </a:lnSpc>
          <a:buFont typeface="Lucida Grande"/>
          <a:buNone/>
          <a:defRPr dirty="0" smtClean="0">
            <a:latin typeface="News706 BT"/>
            <a:cs typeface="News706 B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Gill Sans"/>
        <a:ea typeface="Gill Sans"/>
        <a:cs typeface="Gill Sans"/>
      </a:majorFont>
      <a:minorFont>
        <a:latin typeface="Gill Sans"/>
        <a:ea typeface="Gill Sans"/>
        <a:cs typeface="Gill Sans"/>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EDE"/>
        </a:solidFill>
        <a:ln w="25400" cap="flat">
          <a:solidFill>
            <a:srgbClr val="000000"/>
          </a:solidFill>
          <a:prstDash val="solid"/>
          <a:round/>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round/>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40639" marR="40639" indent="0" algn="ctr" defTabSz="914400" rtl="0" fontAlgn="auto" latinLnBrk="1" hangingPunct="0">
          <a:lnSpc>
            <a:spcPct val="100000"/>
          </a:lnSpc>
          <a:spcBef>
            <a:spcPts val="0"/>
          </a:spcBef>
          <a:spcAft>
            <a:spcPts val="0"/>
          </a:spcAft>
          <a:buClrTx/>
          <a:buSzTx/>
          <a:buFontTx/>
          <a:buNone/>
          <a:tabLst/>
          <a:defRPr kumimoji="0" sz="4200" b="0" i="0" u="none" strike="noStrike" cap="none" spc="0" normalizeH="0" baseline="0">
            <a:ln>
              <a:noFill/>
            </a:ln>
            <a:solidFill>
              <a:srgbClr val="000000"/>
            </a:solidFill>
            <a:effectLst/>
            <a:uFill>
              <a:solidFill>
                <a:srgbClr val="000000"/>
              </a:solidFill>
            </a:uFill>
            <a:latin typeface="+mn-lt"/>
            <a:ea typeface="+mn-ea"/>
            <a:cs typeface="+mn-c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643</TotalTime>
  <Words>430</Words>
  <Application>Microsoft Macintosh PowerPoint</Application>
  <PresentationFormat>Custom</PresentationFormat>
  <Paragraphs>62</Paragraphs>
  <Slides>35</Slides>
  <Notes>1</Notes>
  <HiddenSlides>0</HiddenSlides>
  <MMClips>0</MMClips>
  <ScaleCrop>false</ScaleCrop>
  <HeadingPairs>
    <vt:vector size="4" baseType="variant">
      <vt:variant>
        <vt:lpstr>Theme</vt:lpstr>
      </vt:variant>
      <vt:variant>
        <vt:i4>1</vt:i4>
      </vt:variant>
      <vt:variant>
        <vt:lpstr>Slide Titles</vt:lpstr>
      </vt:variant>
      <vt:variant>
        <vt:i4>35</vt:i4>
      </vt:variant>
    </vt:vector>
  </HeadingPairs>
  <TitlesOfParts>
    <vt:vector size="36" baseType="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ASSEMBLY DATA SCIENCE </dc:title>
  <cp:lastModifiedBy>Joel Witten</cp:lastModifiedBy>
  <cp:revision>54</cp:revision>
  <dcterms:modified xsi:type="dcterms:W3CDTF">2015-11-19T18:21:20Z</dcterms:modified>
</cp:coreProperties>
</file>